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57"/>
  </p:notesMasterIdLst>
  <p:handoutMasterIdLst>
    <p:handoutMasterId r:id="rId58"/>
  </p:handoutMasterIdLst>
  <p:sldIdLst>
    <p:sldId id="256" r:id="rId2"/>
    <p:sldId id="353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258" r:id="rId32"/>
    <p:sldId id="259" r:id="rId33"/>
    <p:sldId id="260" r:id="rId34"/>
    <p:sldId id="261" r:id="rId35"/>
    <p:sldId id="385" r:id="rId36"/>
    <p:sldId id="352" r:id="rId37"/>
    <p:sldId id="389" r:id="rId38"/>
    <p:sldId id="263" r:id="rId39"/>
    <p:sldId id="390" r:id="rId40"/>
    <p:sldId id="262" r:id="rId41"/>
    <p:sldId id="264" r:id="rId42"/>
    <p:sldId id="265" r:id="rId43"/>
    <p:sldId id="266" r:id="rId44"/>
    <p:sldId id="267" r:id="rId45"/>
    <p:sldId id="268" r:id="rId46"/>
    <p:sldId id="269" r:id="rId47"/>
    <p:sldId id="270" r:id="rId48"/>
    <p:sldId id="275" r:id="rId49"/>
    <p:sldId id="349" r:id="rId50"/>
    <p:sldId id="277" r:id="rId51"/>
    <p:sldId id="384" r:id="rId52"/>
    <p:sldId id="386" r:id="rId53"/>
    <p:sldId id="387" r:id="rId54"/>
    <p:sldId id="348" r:id="rId55"/>
    <p:sldId id="350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455A1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3861A-877E-4703-A3EF-C5C3BF30F77A}" type="doc">
      <dgm:prSet loTypeId="urn:microsoft.com/office/officeart/2005/8/layout/hProcess7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E3F31EF4-FBBF-44CB-AE86-9D6F44B85314}">
      <dgm:prSet phldrT="[Texto]"/>
      <dgm:spPr/>
      <dgm:t>
        <a:bodyPr/>
        <a:lstStyle/>
        <a:p>
          <a:r>
            <a:rPr lang="pt-PT" dirty="0"/>
            <a:t>Microfauna </a:t>
          </a:r>
        </a:p>
      </dgm:t>
    </dgm:pt>
    <dgm:pt modelId="{7755F7C0-2B62-4D78-BBD8-FBE6382247F2}" type="parTrans" cxnId="{93C29AD8-1541-433A-8514-BFE49BA4288C}">
      <dgm:prSet/>
      <dgm:spPr/>
      <dgm:t>
        <a:bodyPr/>
        <a:lstStyle/>
        <a:p>
          <a:endParaRPr lang="pt-PT"/>
        </a:p>
      </dgm:t>
    </dgm:pt>
    <dgm:pt modelId="{1145CFEC-4DB8-4CDE-A213-593039E8B79D}" type="sibTrans" cxnId="{93C29AD8-1541-433A-8514-BFE49BA4288C}">
      <dgm:prSet/>
      <dgm:spPr/>
      <dgm:t>
        <a:bodyPr/>
        <a:lstStyle/>
        <a:p>
          <a:endParaRPr lang="pt-PT"/>
        </a:p>
      </dgm:t>
    </dgm:pt>
    <dgm:pt modelId="{E8161E43-DFF4-4749-83EF-EBB8716D815F}">
      <dgm:prSet phldrT="[Texto]"/>
      <dgm:spPr/>
      <dgm:t>
        <a:bodyPr/>
        <a:lstStyle/>
        <a:p>
          <a:r>
            <a:rPr lang="pt-PT" dirty="0"/>
            <a:t>Macrofauna </a:t>
          </a:r>
        </a:p>
      </dgm:t>
    </dgm:pt>
    <dgm:pt modelId="{DF3E9637-4C69-43B4-9EEF-47BB16136E2D}" type="parTrans" cxnId="{192792AD-DC58-454D-80DE-9EB0A0D63E6C}">
      <dgm:prSet/>
      <dgm:spPr/>
      <dgm:t>
        <a:bodyPr/>
        <a:lstStyle/>
        <a:p>
          <a:endParaRPr lang="pt-PT"/>
        </a:p>
      </dgm:t>
    </dgm:pt>
    <dgm:pt modelId="{E595B0DA-18B0-4875-83FC-A5EB07846CD7}" type="sibTrans" cxnId="{192792AD-DC58-454D-80DE-9EB0A0D63E6C}">
      <dgm:prSet/>
      <dgm:spPr/>
      <dgm:t>
        <a:bodyPr/>
        <a:lstStyle/>
        <a:p>
          <a:endParaRPr lang="pt-PT"/>
        </a:p>
      </dgm:t>
    </dgm:pt>
    <dgm:pt modelId="{2BB0CFD7-46A7-405D-B4F0-F16D07AF8A97}">
      <dgm:prSet phldrT="[Texto]"/>
      <dgm:spPr/>
      <dgm:t>
        <a:bodyPr/>
        <a:lstStyle/>
        <a:p>
          <a:r>
            <a:rPr lang="pt-PT" dirty="0" err="1"/>
            <a:t>Mesofauna</a:t>
          </a:r>
          <a:r>
            <a:rPr lang="pt-PT" dirty="0"/>
            <a:t> </a:t>
          </a:r>
        </a:p>
      </dgm:t>
    </dgm:pt>
    <dgm:pt modelId="{5503C8B5-1F91-4313-A013-CB76937805F6}" type="sibTrans" cxnId="{DDD592D2-91B2-4A0E-8ADA-CEA2793D9E2A}">
      <dgm:prSet/>
      <dgm:spPr/>
      <dgm:t>
        <a:bodyPr/>
        <a:lstStyle/>
        <a:p>
          <a:endParaRPr lang="pt-PT"/>
        </a:p>
      </dgm:t>
    </dgm:pt>
    <dgm:pt modelId="{4E507509-E235-44A7-B301-7E70BB620398}" type="parTrans" cxnId="{DDD592D2-91B2-4A0E-8ADA-CEA2793D9E2A}">
      <dgm:prSet/>
      <dgm:spPr/>
      <dgm:t>
        <a:bodyPr/>
        <a:lstStyle/>
        <a:p>
          <a:endParaRPr lang="pt-PT"/>
        </a:p>
      </dgm:t>
    </dgm:pt>
    <dgm:pt modelId="{6F2C7BF7-3F49-4498-B601-DB89A8801B09}" type="pres">
      <dgm:prSet presAssocID="{1203861A-877E-4703-A3EF-C5C3BF30F77A}" presName="Name0" presStyleCnt="0">
        <dgm:presLayoutVars>
          <dgm:dir/>
          <dgm:animLvl val="lvl"/>
          <dgm:resizeHandles val="exact"/>
        </dgm:presLayoutVars>
      </dgm:prSet>
      <dgm:spPr/>
    </dgm:pt>
    <dgm:pt modelId="{55E2678F-C4D5-49C5-970A-8DE670E31876}" type="pres">
      <dgm:prSet presAssocID="{E3F31EF4-FBBF-44CB-AE86-9D6F44B85314}" presName="compositeNode" presStyleCnt="0">
        <dgm:presLayoutVars>
          <dgm:bulletEnabled val="1"/>
        </dgm:presLayoutVars>
      </dgm:prSet>
      <dgm:spPr/>
    </dgm:pt>
    <dgm:pt modelId="{37EF1BF6-8026-4F12-A35A-C4C87843CB7D}" type="pres">
      <dgm:prSet presAssocID="{E3F31EF4-FBBF-44CB-AE86-9D6F44B85314}" presName="bgRect" presStyleLbl="node1" presStyleIdx="0" presStyleCnt="3"/>
      <dgm:spPr/>
    </dgm:pt>
    <dgm:pt modelId="{AB7DF53D-9C63-4340-8376-481877AC009C}" type="pres">
      <dgm:prSet presAssocID="{E3F31EF4-FBBF-44CB-AE86-9D6F44B85314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9AB2D632-A2AC-4700-8D52-2D1FA8C76E1E}" type="pres">
      <dgm:prSet presAssocID="{1145CFEC-4DB8-4CDE-A213-593039E8B79D}" presName="hSp" presStyleCnt="0"/>
      <dgm:spPr/>
    </dgm:pt>
    <dgm:pt modelId="{688A38FA-8FC8-4DD9-8C86-BA176F62BF53}" type="pres">
      <dgm:prSet presAssocID="{1145CFEC-4DB8-4CDE-A213-593039E8B79D}" presName="vProcSp" presStyleCnt="0"/>
      <dgm:spPr/>
    </dgm:pt>
    <dgm:pt modelId="{6926F08E-75C2-4A58-85E3-9B1F1B32E8CC}" type="pres">
      <dgm:prSet presAssocID="{1145CFEC-4DB8-4CDE-A213-593039E8B79D}" presName="vSp1" presStyleCnt="0"/>
      <dgm:spPr/>
    </dgm:pt>
    <dgm:pt modelId="{42B50ACC-59E4-4AC8-BE35-C8444B85B32B}" type="pres">
      <dgm:prSet presAssocID="{1145CFEC-4DB8-4CDE-A213-593039E8B79D}" presName="simulatedConn" presStyleLbl="solidFgAcc1" presStyleIdx="0" presStyleCnt="2"/>
      <dgm:spPr/>
    </dgm:pt>
    <dgm:pt modelId="{BA88C8F2-9367-4FF6-83D5-CFFA80D5C6D8}" type="pres">
      <dgm:prSet presAssocID="{1145CFEC-4DB8-4CDE-A213-593039E8B79D}" presName="vSp2" presStyleCnt="0"/>
      <dgm:spPr/>
    </dgm:pt>
    <dgm:pt modelId="{85A3A6DD-8BAC-44EE-8527-D49FAF63C7E5}" type="pres">
      <dgm:prSet presAssocID="{1145CFEC-4DB8-4CDE-A213-593039E8B79D}" presName="sibTrans" presStyleCnt="0"/>
      <dgm:spPr/>
    </dgm:pt>
    <dgm:pt modelId="{A5D73DF2-7F5A-4521-9759-23F36326DBF6}" type="pres">
      <dgm:prSet presAssocID="{2BB0CFD7-46A7-405D-B4F0-F16D07AF8A97}" presName="compositeNode" presStyleCnt="0">
        <dgm:presLayoutVars>
          <dgm:bulletEnabled val="1"/>
        </dgm:presLayoutVars>
      </dgm:prSet>
      <dgm:spPr/>
    </dgm:pt>
    <dgm:pt modelId="{51F04180-C4FF-4E9E-85DA-CA1AB91F58CE}" type="pres">
      <dgm:prSet presAssocID="{2BB0CFD7-46A7-405D-B4F0-F16D07AF8A97}" presName="bgRect" presStyleLbl="node1" presStyleIdx="1" presStyleCnt="3"/>
      <dgm:spPr/>
    </dgm:pt>
    <dgm:pt modelId="{5B97CDB5-AC81-4F87-9933-E08E8EF95937}" type="pres">
      <dgm:prSet presAssocID="{2BB0CFD7-46A7-405D-B4F0-F16D07AF8A97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C5FAF49-2671-4226-9C5D-FC94276026EB}" type="pres">
      <dgm:prSet presAssocID="{5503C8B5-1F91-4313-A013-CB76937805F6}" presName="hSp" presStyleCnt="0"/>
      <dgm:spPr/>
    </dgm:pt>
    <dgm:pt modelId="{8319E800-1D3A-491C-AD86-018C999E4B07}" type="pres">
      <dgm:prSet presAssocID="{5503C8B5-1F91-4313-A013-CB76937805F6}" presName="vProcSp" presStyleCnt="0"/>
      <dgm:spPr/>
    </dgm:pt>
    <dgm:pt modelId="{AFF1A9CE-0533-46BC-99C2-AA1E926EBBAB}" type="pres">
      <dgm:prSet presAssocID="{5503C8B5-1F91-4313-A013-CB76937805F6}" presName="vSp1" presStyleCnt="0"/>
      <dgm:spPr/>
    </dgm:pt>
    <dgm:pt modelId="{111796A4-2803-4438-97E2-78D921B65192}" type="pres">
      <dgm:prSet presAssocID="{5503C8B5-1F91-4313-A013-CB76937805F6}" presName="simulatedConn" presStyleLbl="solidFgAcc1" presStyleIdx="1" presStyleCnt="2"/>
      <dgm:spPr/>
    </dgm:pt>
    <dgm:pt modelId="{E3719D7D-963A-4588-808D-0D96BC1096A0}" type="pres">
      <dgm:prSet presAssocID="{5503C8B5-1F91-4313-A013-CB76937805F6}" presName="vSp2" presStyleCnt="0"/>
      <dgm:spPr/>
    </dgm:pt>
    <dgm:pt modelId="{576A6CD3-79F8-46F0-A42C-CF1A78BC8A09}" type="pres">
      <dgm:prSet presAssocID="{5503C8B5-1F91-4313-A013-CB76937805F6}" presName="sibTrans" presStyleCnt="0"/>
      <dgm:spPr/>
    </dgm:pt>
    <dgm:pt modelId="{0031EB66-2DF7-4D3B-90B9-6364DB497969}" type="pres">
      <dgm:prSet presAssocID="{E8161E43-DFF4-4749-83EF-EBB8716D815F}" presName="compositeNode" presStyleCnt="0">
        <dgm:presLayoutVars>
          <dgm:bulletEnabled val="1"/>
        </dgm:presLayoutVars>
      </dgm:prSet>
      <dgm:spPr/>
    </dgm:pt>
    <dgm:pt modelId="{2DB5EDD2-C20A-4584-8EDA-991C61515065}" type="pres">
      <dgm:prSet presAssocID="{E8161E43-DFF4-4749-83EF-EBB8716D815F}" presName="bgRect" presStyleLbl="node1" presStyleIdx="2" presStyleCnt="3"/>
      <dgm:spPr/>
    </dgm:pt>
    <dgm:pt modelId="{886A1AAF-B93B-45CD-ACC8-949826265688}" type="pres">
      <dgm:prSet presAssocID="{E8161E43-DFF4-4749-83EF-EBB8716D815F}" presName="parentNode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C5D6C02-F314-45E2-B21B-1DDB95083D91}" type="presOf" srcId="{E3F31EF4-FBBF-44CB-AE86-9D6F44B85314}" destId="{37EF1BF6-8026-4F12-A35A-C4C87843CB7D}" srcOrd="0" destOrd="0" presId="urn:microsoft.com/office/officeart/2005/8/layout/hProcess7#1"/>
    <dgm:cxn modelId="{EC692733-0F53-4F45-A23A-D1CDE644E070}" type="presOf" srcId="{2BB0CFD7-46A7-405D-B4F0-F16D07AF8A97}" destId="{51F04180-C4FF-4E9E-85DA-CA1AB91F58CE}" srcOrd="0" destOrd="0" presId="urn:microsoft.com/office/officeart/2005/8/layout/hProcess7#1"/>
    <dgm:cxn modelId="{F7613161-EACC-4E43-8EDC-C5B2B97ECBC3}" type="presOf" srcId="{E8161E43-DFF4-4749-83EF-EBB8716D815F}" destId="{2DB5EDD2-C20A-4584-8EDA-991C61515065}" srcOrd="0" destOrd="0" presId="urn:microsoft.com/office/officeart/2005/8/layout/hProcess7#1"/>
    <dgm:cxn modelId="{369B174A-1749-46D7-997B-CFA25D6AEB81}" type="presOf" srcId="{E3F31EF4-FBBF-44CB-AE86-9D6F44B85314}" destId="{AB7DF53D-9C63-4340-8376-481877AC009C}" srcOrd="1" destOrd="0" presId="urn:microsoft.com/office/officeart/2005/8/layout/hProcess7#1"/>
    <dgm:cxn modelId="{31AECA4F-0726-4CD1-AEDF-9BC616C73822}" type="presOf" srcId="{1203861A-877E-4703-A3EF-C5C3BF30F77A}" destId="{6F2C7BF7-3F49-4498-B601-DB89A8801B09}" srcOrd="0" destOrd="0" presId="urn:microsoft.com/office/officeart/2005/8/layout/hProcess7#1"/>
    <dgm:cxn modelId="{69AB1A81-6578-4633-8848-A0353D01DD05}" type="presOf" srcId="{E8161E43-DFF4-4749-83EF-EBB8716D815F}" destId="{886A1AAF-B93B-45CD-ACC8-949826265688}" srcOrd="1" destOrd="0" presId="urn:microsoft.com/office/officeart/2005/8/layout/hProcess7#1"/>
    <dgm:cxn modelId="{192792AD-DC58-454D-80DE-9EB0A0D63E6C}" srcId="{1203861A-877E-4703-A3EF-C5C3BF30F77A}" destId="{E8161E43-DFF4-4749-83EF-EBB8716D815F}" srcOrd="2" destOrd="0" parTransId="{DF3E9637-4C69-43B4-9EEF-47BB16136E2D}" sibTransId="{E595B0DA-18B0-4875-83FC-A5EB07846CD7}"/>
    <dgm:cxn modelId="{C180AFB1-AC1B-46E9-B3F8-D545AD9BDDE2}" type="presOf" srcId="{2BB0CFD7-46A7-405D-B4F0-F16D07AF8A97}" destId="{5B97CDB5-AC81-4F87-9933-E08E8EF95937}" srcOrd="1" destOrd="0" presId="urn:microsoft.com/office/officeart/2005/8/layout/hProcess7#1"/>
    <dgm:cxn modelId="{DDD592D2-91B2-4A0E-8ADA-CEA2793D9E2A}" srcId="{1203861A-877E-4703-A3EF-C5C3BF30F77A}" destId="{2BB0CFD7-46A7-405D-B4F0-F16D07AF8A97}" srcOrd="1" destOrd="0" parTransId="{4E507509-E235-44A7-B301-7E70BB620398}" sibTransId="{5503C8B5-1F91-4313-A013-CB76937805F6}"/>
    <dgm:cxn modelId="{93C29AD8-1541-433A-8514-BFE49BA4288C}" srcId="{1203861A-877E-4703-A3EF-C5C3BF30F77A}" destId="{E3F31EF4-FBBF-44CB-AE86-9D6F44B85314}" srcOrd="0" destOrd="0" parTransId="{7755F7C0-2B62-4D78-BBD8-FBE6382247F2}" sibTransId="{1145CFEC-4DB8-4CDE-A213-593039E8B79D}"/>
    <dgm:cxn modelId="{AAE55D53-9706-469F-8D4F-9A266263F1E8}" type="presParOf" srcId="{6F2C7BF7-3F49-4498-B601-DB89A8801B09}" destId="{55E2678F-C4D5-49C5-970A-8DE670E31876}" srcOrd="0" destOrd="0" presId="urn:microsoft.com/office/officeart/2005/8/layout/hProcess7#1"/>
    <dgm:cxn modelId="{D97563AB-FACD-454C-98A8-BE6B01DB1637}" type="presParOf" srcId="{55E2678F-C4D5-49C5-970A-8DE670E31876}" destId="{37EF1BF6-8026-4F12-A35A-C4C87843CB7D}" srcOrd="0" destOrd="0" presId="urn:microsoft.com/office/officeart/2005/8/layout/hProcess7#1"/>
    <dgm:cxn modelId="{D819C4A2-F400-41D9-B420-D6170D19E2F4}" type="presParOf" srcId="{55E2678F-C4D5-49C5-970A-8DE670E31876}" destId="{AB7DF53D-9C63-4340-8376-481877AC009C}" srcOrd="1" destOrd="0" presId="urn:microsoft.com/office/officeart/2005/8/layout/hProcess7#1"/>
    <dgm:cxn modelId="{6FFCE87C-3F2F-4B7E-A1E5-F99230CC4FD9}" type="presParOf" srcId="{6F2C7BF7-3F49-4498-B601-DB89A8801B09}" destId="{9AB2D632-A2AC-4700-8D52-2D1FA8C76E1E}" srcOrd="1" destOrd="0" presId="urn:microsoft.com/office/officeart/2005/8/layout/hProcess7#1"/>
    <dgm:cxn modelId="{1BA2D996-AAD3-4E8F-B7B7-6D8A9EA84380}" type="presParOf" srcId="{6F2C7BF7-3F49-4498-B601-DB89A8801B09}" destId="{688A38FA-8FC8-4DD9-8C86-BA176F62BF53}" srcOrd="2" destOrd="0" presId="urn:microsoft.com/office/officeart/2005/8/layout/hProcess7#1"/>
    <dgm:cxn modelId="{8682DEAB-C4C3-4787-8584-D1003C6A012E}" type="presParOf" srcId="{688A38FA-8FC8-4DD9-8C86-BA176F62BF53}" destId="{6926F08E-75C2-4A58-85E3-9B1F1B32E8CC}" srcOrd="0" destOrd="0" presId="urn:microsoft.com/office/officeart/2005/8/layout/hProcess7#1"/>
    <dgm:cxn modelId="{DBCAC0C9-3254-48E1-AE2D-E1E6FD727749}" type="presParOf" srcId="{688A38FA-8FC8-4DD9-8C86-BA176F62BF53}" destId="{42B50ACC-59E4-4AC8-BE35-C8444B85B32B}" srcOrd="1" destOrd="0" presId="urn:microsoft.com/office/officeart/2005/8/layout/hProcess7#1"/>
    <dgm:cxn modelId="{25524FD5-8B9E-4CEF-B938-32518E367BF0}" type="presParOf" srcId="{688A38FA-8FC8-4DD9-8C86-BA176F62BF53}" destId="{BA88C8F2-9367-4FF6-83D5-CFFA80D5C6D8}" srcOrd="2" destOrd="0" presId="urn:microsoft.com/office/officeart/2005/8/layout/hProcess7#1"/>
    <dgm:cxn modelId="{8698CF28-56A6-4E44-BEA3-A7A9C2D6D3CB}" type="presParOf" srcId="{6F2C7BF7-3F49-4498-B601-DB89A8801B09}" destId="{85A3A6DD-8BAC-44EE-8527-D49FAF63C7E5}" srcOrd="3" destOrd="0" presId="urn:microsoft.com/office/officeart/2005/8/layout/hProcess7#1"/>
    <dgm:cxn modelId="{4EF24F41-0B68-4443-B02B-99564F93FA2F}" type="presParOf" srcId="{6F2C7BF7-3F49-4498-B601-DB89A8801B09}" destId="{A5D73DF2-7F5A-4521-9759-23F36326DBF6}" srcOrd="4" destOrd="0" presId="urn:microsoft.com/office/officeart/2005/8/layout/hProcess7#1"/>
    <dgm:cxn modelId="{D722BC71-D91C-4AF3-A697-21838CEB800F}" type="presParOf" srcId="{A5D73DF2-7F5A-4521-9759-23F36326DBF6}" destId="{51F04180-C4FF-4E9E-85DA-CA1AB91F58CE}" srcOrd="0" destOrd="0" presId="urn:microsoft.com/office/officeart/2005/8/layout/hProcess7#1"/>
    <dgm:cxn modelId="{A08C143D-4EB0-4278-B235-AD5D76CFA0C3}" type="presParOf" srcId="{A5D73DF2-7F5A-4521-9759-23F36326DBF6}" destId="{5B97CDB5-AC81-4F87-9933-E08E8EF95937}" srcOrd="1" destOrd="0" presId="urn:microsoft.com/office/officeart/2005/8/layout/hProcess7#1"/>
    <dgm:cxn modelId="{996E96DD-FCAA-41FB-B9A9-E21325A1E48A}" type="presParOf" srcId="{6F2C7BF7-3F49-4498-B601-DB89A8801B09}" destId="{7C5FAF49-2671-4226-9C5D-FC94276026EB}" srcOrd="5" destOrd="0" presId="urn:microsoft.com/office/officeart/2005/8/layout/hProcess7#1"/>
    <dgm:cxn modelId="{71AA17F5-B834-4C5E-B7C7-971B4C23D2FD}" type="presParOf" srcId="{6F2C7BF7-3F49-4498-B601-DB89A8801B09}" destId="{8319E800-1D3A-491C-AD86-018C999E4B07}" srcOrd="6" destOrd="0" presId="urn:microsoft.com/office/officeart/2005/8/layout/hProcess7#1"/>
    <dgm:cxn modelId="{BA05AFD9-F0BC-4341-9165-8765F0EA8606}" type="presParOf" srcId="{8319E800-1D3A-491C-AD86-018C999E4B07}" destId="{AFF1A9CE-0533-46BC-99C2-AA1E926EBBAB}" srcOrd="0" destOrd="0" presId="urn:microsoft.com/office/officeart/2005/8/layout/hProcess7#1"/>
    <dgm:cxn modelId="{0DADE61F-50D9-4B75-85C9-90769E8528E4}" type="presParOf" srcId="{8319E800-1D3A-491C-AD86-018C999E4B07}" destId="{111796A4-2803-4438-97E2-78D921B65192}" srcOrd="1" destOrd="0" presId="urn:microsoft.com/office/officeart/2005/8/layout/hProcess7#1"/>
    <dgm:cxn modelId="{087161C2-09BB-47F2-88BD-DB41C9906064}" type="presParOf" srcId="{8319E800-1D3A-491C-AD86-018C999E4B07}" destId="{E3719D7D-963A-4588-808D-0D96BC1096A0}" srcOrd="2" destOrd="0" presId="urn:microsoft.com/office/officeart/2005/8/layout/hProcess7#1"/>
    <dgm:cxn modelId="{08A6532F-8687-43B0-BAC3-FE66CD046069}" type="presParOf" srcId="{6F2C7BF7-3F49-4498-B601-DB89A8801B09}" destId="{576A6CD3-79F8-46F0-A42C-CF1A78BC8A09}" srcOrd="7" destOrd="0" presId="urn:microsoft.com/office/officeart/2005/8/layout/hProcess7#1"/>
    <dgm:cxn modelId="{BAEA372E-31E6-4BCF-9F0B-D1E1EF433F02}" type="presParOf" srcId="{6F2C7BF7-3F49-4498-B601-DB89A8801B09}" destId="{0031EB66-2DF7-4D3B-90B9-6364DB497969}" srcOrd="8" destOrd="0" presId="urn:microsoft.com/office/officeart/2005/8/layout/hProcess7#1"/>
    <dgm:cxn modelId="{A1E0DFD1-8E31-411D-B7A7-7C111293EE81}" type="presParOf" srcId="{0031EB66-2DF7-4D3B-90B9-6364DB497969}" destId="{2DB5EDD2-C20A-4584-8EDA-991C61515065}" srcOrd="0" destOrd="0" presId="urn:microsoft.com/office/officeart/2005/8/layout/hProcess7#1"/>
    <dgm:cxn modelId="{94099E5A-D4F0-434B-9311-A2C73EA76436}" type="presParOf" srcId="{0031EB66-2DF7-4D3B-90B9-6364DB497969}" destId="{886A1AAF-B93B-45CD-ACC8-949826265688}" srcOrd="1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FD7FA0-EDD5-49D1-81F4-6D0BA7736DFE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DDC43936-F416-482E-9F53-0FA3AB49F596}">
      <dgm:prSet phldrT="[Texto]" custT="1"/>
      <dgm:spPr/>
      <dgm:t>
        <a:bodyPr/>
        <a:lstStyle/>
        <a:p>
          <a:r>
            <a:rPr lang="pt-PT" sz="2800" dirty="0"/>
            <a:t>Bactérias </a:t>
          </a:r>
        </a:p>
      </dgm:t>
    </dgm:pt>
    <dgm:pt modelId="{716F4DDA-9108-4168-B8CF-5C6C8387A586}" type="parTrans" cxnId="{79D51726-246B-4881-9398-4BBA5D596C29}">
      <dgm:prSet/>
      <dgm:spPr/>
      <dgm:t>
        <a:bodyPr/>
        <a:lstStyle/>
        <a:p>
          <a:endParaRPr lang="pt-PT"/>
        </a:p>
      </dgm:t>
    </dgm:pt>
    <dgm:pt modelId="{425D2FB9-4F7E-48CE-B683-C5B16BDCA40B}" type="sibTrans" cxnId="{79D51726-246B-4881-9398-4BBA5D596C29}">
      <dgm:prSet/>
      <dgm:spPr/>
      <dgm:t>
        <a:bodyPr/>
        <a:lstStyle/>
        <a:p>
          <a:endParaRPr lang="pt-PT"/>
        </a:p>
      </dgm:t>
    </dgm:pt>
    <dgm:pt modelId="{0864493A-8AF0-4135-8311-2274E738C9A0}" type="pres">
      <dgm:prSet presAssocID="{58FD7FA0-EDD5-49D1-81F4-6D0BA7736DF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E3E4FC-9511-4FBC-B6E3-2DECA7ACA96E}" type="pres">
      <dgm:prSet presAssocID="{DDC43936-F416-482E-9F53-0FA3AB49F596}" presName="vertOne" presStyleCnt="0"/>
      <dgm:spPr/>
    </dgm:pt>
    <dgm:pt modelId="{5380C220-9171-450B-89C3-1B866DF0DD90}" type="pres">
      <dgm:prSet presAssocID="{DDC43936-F416-482E-9F53-0FA3AB49F596}" presName="txOne" presStyleLbl="node0" presStyleIdx="0" presStyleCnt="1">
        <dgm:presLayoutVars>
          <dgm:chPref val="3"/>
        </dgm:presLayoutVars>
      </dgm:prSet>
      <dgm:spPr/>
    </dgm:pt>
    <dgm:pt modelId="{96C2485D-4452-47D1-A58D-40F64E34EAE2}" type="pres">
      <dgm:prSet presAssocID="{DDC43936-F416-482E-9F53-0FA3AB49F596}" presName="horzOne" presStyleCnt="0"/>
      <dgm:spPr/>
    </dgm:pt>
  </dgm:ptLst>
  <dgm:cxnLst>
    <dgm:cxn modelId="{79D51726-246B-4881-9398-4BBA5D596C29}" srcId="{58FD7FA0-EDD5-49D1-81F4-6D0BA7736DFE}" destId="{DDC43936-F416-482E-9F53-0FA3AB49F596}" srcOrd="0" destOrd="0" parTransId="{716F4DDA-9108-4168-B8CF-5C6C8387A586}" sibTransId="{425D2FB9-4F7E-48CE-B683-C5B16BDCA40B}"/>
    <dgm:cxn modelId="{8A023F74-E587-4067-998C-7794C71185EE}" type="presOf" srcId="{DDC43936-F416-482E-9F53-0FA3AB49F596}" destId="{5380C220-9171-450B-89C3-1B866DF0DD90}" srcOrd="0" destOrd="0" presId="urn:microsoft.com/office/officeart/2005/8/layout/hierarchy4"/>
    <dgm:cxn modelId="{8ECC1E7D-139E-4E92-8EF1-76EAC53188D0}" type="presOf" srcId="{58FD7FA0-EDD5-49D1-81F4-6D0BA7736DFE}" destId="{0864493A-8AF0-4135-8311-2274E738C9A0}" srcOrd="0" destOrd="0" presId="urn:microsoft.com/office/officeart/2005/8/layout/hierarchy4"/>
    <dgm:cxn modelId="{9E5C378A-4BEF-428A-A564-54369CE4CDC8}" type="presParOf" srcId="{0864493A-8AF0-4135-8311-2274E738C9A0}" destId="{5AE3E4FC-9511-4FBC-B6E3-2DECA7ACA96E}" srcOrd="0" destOrd="0" presId="urn:microsoft.com/office/officeart/2005/8/layout/hierarchy4"/>
    <dgm:cxn modelId="{9F954BF7-89F3-4252-B010-54591ED5ABED}" type="presParOf" srcId="{5AE3E4FC-9511-4FBC-B6E3-2DECA7ACA96E}" destId="{5380C220-9171-450B-89C3-1B866DF0DD90}" srcOrd="0" destOrd="0" presId="urn:microsoft.com/office/officeart/2005/8/layout/hierarchy4"/>
    <dgm:cxn modelId="{116F0E83-EE8F-4EA1-B618-075254C90AA4}" type="presParOf" srcId="{5AE3E4FC-9511-4FBC-B6E3-2DECA7ACA96E}" destId="{96C2485D-4452-47D1-A58D-40F64E34EAE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FD7FA0-EDD5-49D1-81F4-6D0BA7736DFE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DDC43936-F416-482E-9F53-0FA3AB49F596}">
      <dgm:prSet phldrT="[Texto]" custT="1"/>
      <dgm:spPr/>
      <dgm:t>
        <a:bodyPr/>
        <a:lstStyle/>
        <a:p>
          <a:r>
            <a:rPr lang="pt-PT" sz="2800" dirty="0"/>
            <a:t>Fungos  </a:t>
          </a:r>
        </a:p>
      </dgm:t>
    </dgm:pt>
    <dgm:pt modelId="{716F4DDA-9108-4168-B8CF-5C6C8387A586}" type="parTrans" cxnId="{79D51726-246B-4881-9398-4BBA5D596C29}">
      <dgm:prSet/>
      <dgm:spPr/>
      <dgm:t>
        <a:bodyPr/>
        <a:lstStyle/>
        <a:p>
          <a:endParaRPr lang="pt-PT" sz="2800"/>
        </a:p>
      </dgm:t>
    </dgm:pt>
    <dgm:pt modelId="{425D2FB9-4F7E-48CE-B683-C5B16BDCA40B}" type="sibTrans" cxnId="{79D51726-246B-4881-9398-4BBA5D596C29}">
      <dgm:prSet/>
      <dgm:spPr/>
      <dgm:t>
        <a:bodyPr/>
        <a:lstStyle/>
        <a:p>
          <a:endParaRPr lang="pt-PT" sz="2800"/>
        </a:p>
      </dgm:t>
    </dgm:pt>
    <dgm:pt modelId="{0864493A-8AF0-4135-8311-2274E738C9A0}" type="pres">
      <dgm:prSet presAssocID="{58FD7FA0-EDD5-49D1-81F4-6D0BA7736DF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E3E4FC-9511-4FBC-B6E3-2DECA7ACA96E}" type="pres">
      <dgm:prSet presAssocID="{DDC43936-F416-482E-9F53-0FA3AB49F596}" presName="vertOne" presStyleCnt="0"/>
      <dgm:spPr/>
    </dgm:pt>
    <dgm:pt modelId="{5380C220-9171-450B-89C3-1B866DF0DD90}" type="pres">
      <dgm:prSet presAssocID="{DDC43936-F416-482E-9F53-0FA3AB49F596}" presName="txOne" presStyleLbl="node0" presStyleIdx="0" presStyleCnt="1" custLinFactNeighborX="9270" custLinFactNeighborY="-6359">
        <dgm:presLayoutVars>
          <dgm:chPref val="3"/>
        </dgm:presLayoutVars>
      </dgm:prSet>
      <dgm:spPr/>
    </dgm:pt>
    <dgm:pt modelId="{96C2485D-4452-47D1-A58D-40F64E34EAE2}" type="pres">
      <dgm:prSet presAssocID="{DDC43936-F416-482E-9F53-0FA3AB49F596}" presName="horzOne" presStyleCnt="0"/>
      <dgm:spPr/>
    </dgm:pt>
  </dgm:ptLst>
  <dgm:cxnLst>
    <dgm:cxn modelId="{79D51726-246B-4881-9398-4BBA5D596C29}" srcId="{58FD7FA0-EDD5-49D1-81F4-6D0BA7736DFE}" destId="{DDC43936-F416-482E-9F53-0FA3AB49F596}" srcOrd="0" destOrd="0" parTransId="{716F4DDA-9108-4168-B8CF-5C6C8387A586}" sibTransId="{425D2FB9-4F7E-48CE-B683-C5B16BDCA40B}"/>
    <dgm:cxn modelId="{28654D80-C6B6-4389-BE39-B77FEAF4C3C0}" type="presOf" srcId="{58FD7FA0-EDD5-49D1-81F4-6D0BA7736DFE}" destId="{0864493A-8AF0-4135-8311-2274E738C9A0}" srcOrd="0" destOrd="0" presId="urn:microsoft.com/office/officeart/2005/8/layout/hierarchy4"/>
    <dgm:cxn modelId="{BB9C3E9F-6265-4FE0-9AE6-418F38600D75}" type="presOf" srcId="{DDC43936-F416-482E-9F53-0FA3AB49F596}" destId="{5380C220-9171-450B-89C3-1B866DF0DD90}" srcOrd="0" destOrd="0" presId="urn:microsoft.com/office/officeart/2005/8/layout/hierarchy4"/>
    <dgm:cxn modelId="{E0E7F634-C95F-43B5-A405-C6E72C18F475}" type="presParOf" srcId="{0864493A-8AF0-4135-8311-2274E738C9A0}" destId="{5AE3E4FC-9511-4FBC-B6E3-2DECA7ACA96E}" srcOrd="0" destOrd="0" presId="urn:microsoft.com/office/officeart/2005/8/layout/hierarchy4"/>
    <dgm:cxn modelId="{000E2806-078F-4E33-82E3-3F289D9DAB42}" type="presParOf" srcId="{5AE3E4FC-9511-4FBC-B6E3-2DECA7ACA96E}" destId="{5380C220-9171-450B-89C3-1B866DF0DD90}" srcOrd="0" destOrd="0" presId="urn:microsoft.com/office/officeart/2005/8/layout/hierarchy4"/>
    <dgm:cxn modelId="{AC1D2330-B0FA-479B-8C42-3E4028C92A64}" type="presParOf" srcId="{5AE3E4FC-9511-4FBC-B6E3-2DECA7ACA96E}" destId="{96C2485D-4452-47D1-A58D-40F64E34EAE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FD7FA0-EDD5-49D1-81F4-6D0BA7736DFE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DDC43936-F416-482E-9F53-0FA3AB49F596}">
      <dgm:prSet phldrT="[Texto]" custT="1"/>
      <dgm:spPr/>
      <dgm:t>
        <a:bodyPr/>
        <a:lstStyle/>
        <a:p>
          <a:r>
            <a:rPr lang="pt-PT" sz="2800" dirty="0"/>
            <a:t>Vírus  </a:t>
          </a:r>
        </a:p>
      </dgm:t>
    </dgm:pt>
    <dgm:pt modelId="{716F4DDA-9108-4168-B8CF-5C6C8387A586}" type="parTrans" cxnId="{79D51726-246B-4881-9398-4BBA5D596C29}">
      <dgm:prSet/>
      <dgm:spPr/>
      <dgm:t>
        <a:bodyPr/>
        <a:lstStyle/>
        <a:p>
          <a:endParaRPr lang="pt-PT" sz="2800"/>
        </a:p>
      </dgm:t>
    </dgm:pt>
    <dgm:pt modelId="{425D2FB9-4F7E-48CE-B683-C5B16BDCA40B}" type="sibTrans" cxnId="{79D51726-246B-4881-9398-4BBA5D596C29}">
      <dgm:prSet/>
      <dgm:spPr/>
      <dgm:t>
        <a:bodyPr/>
        <a:lstStyle/>
        <a:p>
          <a:endParaRPr lang="pt-PT" sz="2800"/>
        </a:p>
      </dgm:t>
    </dgm:pt>
    <dgm:pt modelId="{0864493A-8AF0-4135-8311-2274E738C9A0}" type="pres">
      <dgm:prSet presAssocID="{58FD7FA0-EDD5-49D1-81F4-6D0BA7736DF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E3E4FC-9511-4FBC-B6E3-2DECA7ACA96E}" type="pres">
      <dgm:prSet presAssocID="{DDC43936-F416-482E-9F53-0FA3AB49F596}" presName="vertOne" presStyleCnt="0"/>
      <dgm:spPr/>
    </dgm:pt>
    <dgm:pt modelId="{5380C220-9171-450B-89C3-1B866DF0DD90}" type="pres">
      <dgm:prSet presAssocID="{DDC43936-F416-482E-9F53-0FA3AB49F596}" presName="txOne" presStyleLbl="node0" presStyleIdx="0" presStyleCnt="1" custLinFactNeighborX="-5332" custLinFactNeighborY="-4702">
        <dgm:presLayoutVars>
          <dgm:chPref val="3"/>
        </dgm:presLayoutVars>
      </dgm:prSet>
      <dgm:spPr/>
    </dgm:pt>
    <dgm:pt modelId="{96C2485D-4452-47D1-A58D-40F64E34EAE2}" type="pres">
      <dgm:prSet presAssocID="{DDC43936-F416-482E-9F53-0FA3AB49F596}" presName="horzOne" presStyleCnt="0"/>
      <dgm:spPr/>
    </dgm:pt>
  </dgm:ptLst>
  <dgm:cxnLst>
    <dgm:cxn modelId="{61002B1F-7ED0-46E2-BD60-DC291B581B66}" type="presOf" srcId="{58FD7FA0-EDD5-49D1-81F4-6D0BA7736DFE}" destId="{0864493A-8AF0-4135-8311-2274E738C9A0}" srcOrd="0" destOrd="0" presId="urn:microsoft.com/office/officeart/2005/8/layout/hierarchy4"/>
    <dgm:cxn modelId="{79D51726-246B-4881-9398-4BBA5D596C29}" srcId="{58FD7FA0-EDD5-49D1-81F4-6D0BA7736DFE}" destId="{DDC43936-F416-482E-9F53-0FA3AB49F596}" srcOrd="0" destOrd="0" parTransId="{716F4DDA-9108-4168-B8CF-5C6C8387A586}" sibTransId="{425D2FB9-4F7E-48CE-B683-C5B16BDCA40B}"/>
    <dgm:cxn modelId="{F0640B58-1B6E-4740-9387-35D925AA06AA}" type="presOf" srcId="{DDC43936-F416-482E-9F53-0FA3AB49F596}" destId="{5380C220-9171-450B-89C3-1B866DF0DD90}" srcOrd="0" destOrd="0" presId="urn:microsoft.com/office/officeart/2005/8/layout/hierarchy4"/>
    <dgm:cxn modelId="{D31C989E-B099-4C30-8E45-DB65EE603AD1}" type="presParOf" srcId="{0864493A-8AF0-4135-8311-2274E738C9A0}" destId="{5AE3E4FC-9511-4FBC-B6E3-2DECA7ACA96E}" srcOrd="0" destOrd="0" presId="urn:microsoft.com/office/officeart/2005/8/layout/hierarchy4"/>
    <dgm:cxn modelId="{2EB55FCE-B552-437E-ACDC-EBB6BB7A9079}" type="presParOf" srcId="{5AE3E4FC-9511-4FBC-B6E3-2DECA7ACA96E}" destId="{5380C220-9171-450B-89C3-1B866DF0DD90}" srcOrd="0" destOrd="0" presId="urn:microsoft.com/office/officeart/2005/8/layout/hierarchy4"/>
    <dgm:cxn modelId="{074773C3-E736-4A62-A395-9CB6A258D9EF}" type="presParOf" srcId="{5AE3E4FC-9511-4FBC-B6E3-2DECA7ACA96E}" destId="{96C2485D-4452-47D1-A58D-40F64E34EAE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D71C69-5ABE-445E-9B0C-2D257940900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182EA5C7-FAFD-43E5-AA29-5E5D97C9F6DA}">
      <dgm:prSet phldrT="[Texto]"/>
      <dgm:spPr/>
      <dgm:t>
        <a:bodyPr/>
        <a:lstStyle/>
        <a:p>
          <a:r>
            <a:rPr lang="pt-PT" dirty="0"/>
            <a:t>Bactérias</a:t>
          </a:r>
        </a:p>
      </dgm:t>
    </dgm:pt>
    <dgm:pt modelId="{3F1D5ED3-302A-4D0D-8C5E-85AE1BA7100A}" type="parTrans" cxnId="{A79D4F7D-A703-43C8-9DB8-5B32B93419AE}">
      <dgm:prSet/>
      <dgm:spPr/>
      <dgm:t>
        <a:bodyPr/>
        <a:lstStyle/>
        <a:p>
          <a:endParaRPr lang="pt-PT"/>
        </a:p>
      </dgm:t>
    </dgm:pt>
    <dgm:pt modelId="{6CCFBEE0-914A-4204-A0D4-80DFB95033F8}" type="sibTrans" cxnId="{A79D4F7D-A703-43C8-9DB8-5B32B93419AE}">
      <dgm:prSet/>
      <dgm:spPr/>
      <dgm:t>
        <a:bodyPr/>
        <a:lstStyle/>
        <a:p>
          <a:endParaRPr lang="pt-PT"/>
        </a:p>
      </dgm:t>
    </dgm:pt>
    <dgm:pt modelId="{6FB2F184-77BE-41BF-9055-3A11DA25E4A2}">
      <dgm:prSet phldrT="[Texto]"/>
      <dgm:spPr/>
      <dgm:t>
        <a:bodyPr/>
        <a:lstStyle/>
        <a:p>
          <a:r>
            <a:rPr lang="pt-PT" dirty="0"/>
            <a:t>Intemperismo das rochas</a:t>
          </a:r>
        </a:p>
      </dgm:t>
    </dgm:pt>
    <dgm:pt modelId="{10A57213-159C-48C2-A053-09E7CFCED472}" type="parTrans" cxnId="{FBC00260-49A5-4257-8253-5955FC45A757}">
      <dgm:prSet/>
      <dgm:spPr/>
      <dgm:t>
        <a:bodyPr/>
        <a:lstStyle/>
        <a:p>
          <a:endParaRPr lang="pt-PT"/>
        </a:p>
      </dgm:t>
    </dgm:pt>
    <dgm:pt modelId="{B39EB3F0-29E3-4935-9D18-4E807D026B7F}" type="sibTrans" cxnId="{FBC00260-49A5-4257-8253-5955FC45A757}">
      <dgm:prSet/>
      <dgm:spPr/>
      <dgm:t>
        <a:bodyPr/>
        <a:lstStyle/>
        <a:p>
          <a:endParaRPr lang="pt-PT"/>
        </a:p>
      </dgm:t>
    </dgm:pt>
    <dgm:pt modelId="{B2836614-9E96-4F36-8EA3-2E2B77542835}">
      <dgm:prSet phldrT="[Texto]"/>
      <dgm:spPr/>
      <dgm:t>
        <a:bodyPr/>
        <a:lstStyle/>
        <a:p>
          <a:r>
            <a:rPr lang="pt-PT" dirty="0"/>
            <a:t>Mineralização da matéria orgânica</a:t>
          </a:r>
        </a:p>
      </dgm:t>
    </dgm:pt>
    <dgm:pt modelId="{F3F6164D-7FC9-41D8-94B5-198AD99000A9}" type="parTrans" cxnId="{3B5D7E72-8218-40F4-ABE3-9DDAE026E4D7}">
      <dgm:prSet/>
      <dgm:spPr/>
      <dgm:t>
        <a:bodyPr/>
        <a:lstStyle/>
        <a:p>
          <a:endParaRPr lang="pt-PT"/>
        </a:p>
      </dgm:t>
    </dgm:pt>
    <dgm:pt modelId="{F694213F-9BD9-4DB3-AEEC-3399378689CD}" type="sibTrans" cxnId="{3B5D7E72-8218-40F4-ABE3-9DDAE026E4D7}">
      <dgm:prSet/>
      <dgm:spPr/>
      <dgm:t>
        <a:bodyPr/>
        <a:lstStyle/>
        <a:p>
          <a:endParaRPr lang="pt-PT"/>
        </a:p>
      </dgm:t>
    </dgm:pt>
    <dgm:pt modelId="{875729FE-C5AE-4B2A-B14C-39FD2596D12F}">
      <dgm:prSet phldrT="[Texto]"/>
      <dgm:spPr/>
      <dgm:t>
        <a:bodyPr/>
        <a:lstStyle/>
        <a:p>
          <a:r>
            <a:rPr lang="pt-PT" dirty="0"/>
            <a:t>Fungos </a:t>
          </a:r>
        </a:p>
      </dgm:t>
    </dgm:pt>
    <dgm:pt modelId="{5C52A88C-1A1C-431C-BD1F-FD87750AAE32}" type="parTrans" cxnId="{227D12D0-53EA-4BF9-932F-50C4024CE4A1}">
      <dgm:prSet/>
      <dgm:spPr/>
      <dgm:t>
        <a:bodyPr/>
        <a:lstStyle/>
        <a:p>
          <a:endParaRPr lang="pt-PT"/>
        </a:p>
      </dgm:t>
    </dgm:pt>
    <dgm:pt modelId="{EDD3598D-AB3D-4215-8415-B0FE20DA99F8}" type="sibTrans" cxnId="{227D12D0-53EA-4BF9-932F-50C4024CE4A1}">
      <dgm:prSet/>
      <dgm:spPr/>
      <dgm:t>
        <a:bodyPr/>
        <a:lstStyle/>
        <a:p>
          <a:endParaRPr lang="pt-PT"/>
        </a:p>
      </dgm:t>
    </dgm:pt>
    <dgm:pt modelId="{758B73AB-DC3F-4ABA-914F-1458CDA79234}">
      <dgm:prSet phldrT="[Texto]"/>
      <dgm:spPr/>
      <dgm:t>
        <a:bodyPr/>
        <a:lstStyle/>
        <a:p>
          <a:r>
            <a:rPr lang="pt-PT" dirty="0"/>
            <a:t>Mineralização da MO</a:t>
          </a:r>
        </a:p>
      </dgm:t>
    </dgm:pt>
    <dgm:pt modelId="{30D089AC-CF57-41AB-9608-3006AA353D62}" type="parTrans" cxnId="{835741DB-F950-4DA0-B351-166F26B5C8F1}">
      <dgm:prSet/>
      <dgm:spPr/>
      <dgm:t>
        <a:bodyPr/>
        <a:lstStyle/>
        <a:p>
          <a:endParaRPr lang="pt-PT"/>
        </a:p>
      </dgm:t>
    </dgm:pt>
    <dgm:pt modelId="{052070B9-20A8-4C73-9521-DD2A0AAAFF2F}" type="sibTrans" cxnId="{835741DB-F950-4DA0-B351-166F26B5C8F1}">
      <dgm:prSet/>
      <dgm:spPr/>
      <dgm:t>
        <a:bodyPr/>
        <a:lstStyle/>
        <a:p>
          <a:endParaRPr lang="pt-PT"/>
        </a:p>
      </dgm:t>
    </dgm:pt>
    <dgm:pt modelId="{16C6B0CF-9BA1-4EE5-838D-9B74778B75A4}">
      <dgm:prSet phldrT="[Texto]"/>
      <dgm:spPr/>
      <dgm:t>
        <a:bodyPr/>
        <a:lstStyle/>
        <a:p>
          <a:r>
            <a:rPr lang="pt-PT" dirty="0"/>
            <a:t>Estabilização de agregados</a:t>
          </a:r>
        </a:p>
      </dgm:t>
    </dgm:pt>
    <dgm:pt modelId="{5B7C2F74-1A39-4C0E-8B42-DA4CCECB3BC9}" type="parTrans" cxnId="{C0F1209C-3FF8-452E-9ED7-0A21779286B9}">
      <dgm:prSet/>
      <dgm:spPr/>
      <dgm:t>
        <a:bodyPr/>
        <a:lstStyle/>
        <a:p>
          <a:endParaRPr lang="pt-PT"/>
        </a:p>
      </dgm:t>
    </dgm:pt>
    <dgm:pt modelId="{C83EF38B-E62A-4879-A19D-94B392DAF910}" type="sibTrans" cxnId="{C0F1209C-3FF8-452E-9ED7-0A21779286B9}">
      <dgm:prSet/>
      <dgm:spPr/>
      <dgm:t>
        <a:bodyPr/>
        <a:lstStyle/>
        <a:p>
          <a:endParaRPr lang="pt-PT"/>
        </a:p>
      </dgm:t>
    </dgm:pt>
    <dgm:pt modelId="{539CB2DE-D425-4E8B-8B50-11B1C243CE66}">
      <dgm:prSet phldrT="[Texto]"/>
      <dgm:spPr/>
      <dgm:t>
        <a:bodyPr/>
        <a:lstStyle/>
        <a:p>
          <a:r>
            <a:rPr lang="pt-PT" dirty="0"/>
            <a:t>Vírus </a:t>
          </a:r>
        </a:p>
      </dgm:t>
    </dgm:pt>
    <dgm:pt modelId="{E5AD102B-FF3B-4B85-811C-87AC8F525F9A}" type="parTrans" cxnId="{278F0958-2667-406E-9CFF-5918F9F67181}">
      <dgm:prSet/>
      <dgm:spPr/>
      <dgm:t>
        <a:bodyPr/>
        <a:lstStyle/>
        <a:p>
          <a:endParaRPr lang="pt-PT"/>
        </a:p>
      </dgm:t>
    </dgm:pt>
    <dgm:pt modelId="{56832D20-AE9F-4C60-BF64-73A5441E7F37}" type="sibTrans" cxnId="{278F0958-2667-406E-9CFF-5918F9F67181}">
      <dgm:prSet/>
      <dgm:spPr/>
      <dgm:t>
        <a:bodyPr/>
        <a:lstStyle/>
        <a:p>
          <a:endParaRPr lang="pt-PT"/>
        </a:p>
      </dgm:t>
    </dgm:pt>
    <dgm:pt modelId="{D8C75085-D2D2-4B16-9E05-6709BB4BF4E1}">
      <dgm:prSet phldrT="[Texto]"/>
      <dgm:spPr/>
      <dgm:t>
        <a:bodyPr/>
        <a:lstStyle/>
        <a:p>
          <a:r>
            <a:rPr lang="pt-PT" dirty="0"/>
            <a:t>Vivem em parasitismo com outros habitantes do solo</a:t>
          </a:r>
        </a:p>
      </dgm:t>
    </dgm:pt>
    <dgm:pt modelId="{232AEAC9-C0E4-43EF-8642-62EC70C692EF}" type="parTrans" cxnId="{F93FD671-C564-4C8B-A6E1-68D640CF264A}">
      <dgm:prSet/>
      <dgm:spPr/>
      <dgm:t>
        <a:bodyPr/>
        <a:lstStyle/>
        <a:p>
          <a:endParaRPr lang="pt-PT"/>
        </a:p>
      </dgm:t>
    </dgm:pt>
    <dgm:pt modelId="{EE654C95-86EE-4E6B-9685-5D90AFF5342E}" type="sibTrans" cxnId="{F93FD671-C564-4C8B-A6E1-68D640CF264A}">
      <dgm:prSet/>
      <dgm:spPr/>
      <dgm:t>
        <a:bodyPr/>
        <a:lstStyle/>
        <a:p>
          <a:endParaRPr lang="pt-PT"/>
        </a:p>
      </dgm:t>
    </dgm:pt>
    <dgm:pt modelId="{060DA021-ABA7-4CD4-98C2-72570BAEB7E0}">
      <dgm:prSet phldrT="[Texto]" phldr="1"/>
      <dgm:spPr/>
      <dgm:t>
        <a:bodyPr/>
        <a:lstStyle/>
        <a:p>
          <a:endParaRPr lang="pt-PT" dirty="0"/>
        </a:p>
      </dgm:t>
    </dgm:pt>
    <dgm:pt modelId="{12AE71F3-F7F2-4D6F-9A13-79561D5A087D}" type="parTrans" cxnId="{186A8E32-2ADE-4FB5-B6ED-3C59959F28AB}">
      <dgm:prSet/>
      <dgm:spPr/>
      <dgm:t>
        <a:bodyPr/>
        <a:lstStyle/>
        <a:p>
          <a:endParaRPr lang="pt-PT"/>
        </a:p>
      </dgm:t>
    </dgm:pt>
    <dgm:pt modelId="{F369F3AE-35CE-485E-BA9A-F3C03B593386}" type="sibTrans" cxnId="{186A8E32-2ADE-4FB5-B6ED-3C59959F28AB}">
      <dgm:prSet/>
      <dgm:spPr/>
      <dgm:t>
        <a:bodyPr/>
        <a:lstStyle/>
        <a:p>
          <a:endParaRPr lang="pt-PT"/>
        </a:p>
      </dgm:t>
    </dgm:pt>
    <dgm:pt modelId="{A12EE99D-8B25-4E37-AD7C-259848FFA5FA}">
      <dgm:prSet phldrT="[Texto]"/>
      <dgm:spPr/>
      <dgm:t>
        <a:bodyPr/>
        <a:lstStyle/>
        <a:p>
          <a:r>
            <a:rPr lang="pt-PT" dirty="0"/>
            <a:t>Ciclos dos nutrientes</a:t>
          </a:r>
        </a:p>
      </dgm:t>
    </dgm:pt>
    <dgm:pt modelId="{475CBD46-E46E-4EC9-A23F-51D5E2DE7B8D}" type="parTrans" cxnId="{FB78D5CE-39E0-49F5-AAC4-F502B6D4157A}">
      <dgm:prSet/>
      <dgm:spPr/>
      <dgm:t>
        <a:bodyPr/>
        <a:lstStyle/>
        <a:p>
          <a:endParaRPr lang="pt-PT"/>
        </a:p>
      </dgm:t>
    </dgm:pt>
    <dgm:pt modelId="{D4EA038A-3DDC-4EE8-A847-64306CF17256}" type="sibTrans" cxnId="{FB78D5CE-39E0-49F5-AAC4-F502B6D4157A}">
      <dgm:prSet/>
      <dgm:spPr/>
      <dgm:t>
        <a:bodyPr/>
        <a:lstStyle/>
        <a:p>
          <a:endParaRPr lang="pt-PT"/>
        </a:p>
      </dgm:t>
    </dgm:pt>
    <dgm:pt modelId="{60B5B1C3-D008-4175-A659-895FF3C77F63}">
      <dgm:prSet phldrT="[Texto]"/>
      <dgm:spPr/>
      <dgm:t>
        <a:bodyPr/>
        <a:lstStyle/>
        <a:p>
          <a:r>
            <a:rPr lang="pt-PT" dirty="0"/>
            <a:t>Fungos </a:t>
          </a:r>
          <a:r>
            <a:rPr lang="pt-PT" dirty="0" err="1"/>
            <a:t>micorrízicos</a:t>
          </a:r>
          <a:endParaRPr lang="pt-PT" dirty="0"/>
        </a:p>
      </dgm:t>
    </dgm:pt>
    <dgm:pt modelId="{052315ED-2B12-41D3-B3BE-6B968D5433BF}" type="parTrans" cxnId="{E5D7DDB1-5AA5-4431-B04E-693C74A2AC5D}">
      <dgm:prSet/>
      <dgm:spPr/>
      <dgm:t>
        <a:bodyPr/>
        <a:lstStyle/>
        <a:p>
          <a:endParaRPr lang="pt-PT"/>
        </a:p>
      </dgm:t>
    </dgm:pt>
    <dgm:pt modelId="{C81FB50F-A3D5-4058-A1F4-B2898F2D08F5}" type="sibTrans" cxnId="{E5D7DDB1-5AA5-4431-B04E-693C74A2AC5D}">
      <dgm:prSet/>
      <dgm:spPr/>
      <dgm:t>
        <a:bodyPr/>
        <a:lstStyle/>
        <a:p>
          <a:endParaRPr lang="pt-PT"/>
        </a:p>
      </dgm:t>
    </dgm:pt>
    <dgm:pt modelId="{898B251B-53A1-458F-AB01-8F091BBE63CE}">
      <dgm:prSet phldrT="[Texto]"/>
      <dgm:spPr/>
      <dgm:t>
        <a:bodyPr/>
        <a:lstStyle/>
        <a:p>
          <a:r>
            <a:rPr lang="pt-PT" dirty="0"/>
            <a:t>São relativamente desconhecidos</a:t>
          </a:r>
        </a:p>
      </dgm:t>
    </dgm:pt>
    <dgm:pt modelId="{3E9BB736-13A3-4014-ABF0-ACD9B5258041}" type="parTrans" cxnId="{92525055-1BDE-49D2-A4CD-9DF149435508}">
      <dgm:prSet/>
      <dgm:spPr/>
      <dgm:t>
        <a:bodyPr/>
        <a:lstStyle/>
        <a:p>
          <a:endParaRPr lang="pt-PT"/>
        </a:p>
      </dgm:t>
    </dgm:pt>
    <dgm:pt modelId="{EFAF9703-479E-4F09-95C3-54939D6EC717}" type="sibTrans" cxnId="{92525055-1BDE-49D2-A4CD-9DF149435508}">
      <dgm:prSet/>
      <dgm:spPr/>
      <dgm:t>
        <a:bodyPr/>
        <a:lstStyle/>
        <a:p>
          <a:endParaRPr lang="pt-PT"/>
        </a:p>
      </dgm:t>
    </dgm:pt>
    <dgm:pt modelId="{6F90FAA2-C288-4316-B1F4-D50637D43F07}" type="pres">
      <dgm:prSet presAssocID="{25D71C69-5ABE-445E-9B0C-2D257940900E}" presName="Name0" presStyleCnt="0">
        <dgm:presLayoutVars>
          <dgm:dir/>
          <dgm:animLvl val="lvl"/>
          <dgm:resizeHandles val="exact"/>
        </dgm:presLayoutVars>
      </dgm:prSet>
      <dgm:spPr/>
    </dgm:pt>
    <dgm:pt modelId="{B6E30FDC-9230-4136-85B2-9FA5F579E5C2}" type="pres">
      <dgm:prSet presAssocID="{182EA5C7-FAFD-43E5-AA29-5E5D97C9F6DA}" presName="linNode" presStyleCnt="0"/>
      <dgm:spPr/>
    </dgm:pt>
    <dgm:pt modelId="{0AC17F03-8418-46F1-BE2D-8F4AD14F9CC8}" type="pres">
      <dgm:prSet presAssocID="{182EA5C7-FAFD-43E5-AA29-5E5D97C9F6D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1F7E1DF-A073-4560-862D-0AD38AF8C77D}" type="pres">
      <dgm:prSet presAssocID="{182EA5C7-FAFD-43E5-AA29-5E5D97C9F6DA}" presName="descendantText" presStyleLbl="alignAccFollowNode1" presStyleIdx="0" presStyleCnt="3">
        <dgm:presLayoutVars>
          <dgm:bulletEnabled val="1"/>
        </dgm:presLayoutVars>
      </dgm:prSet>
      <dgm:spPr/>
    </dgm:pt>
    <dgm:pt modelId="{46AAB9BF-D096-432A-AA69-970F0087B2AB}" type="pres">
      <dgm:prSet presAssocID="{6CCFBEE0-914A-4204-A0D4-80DFB95033F8}" presName="sp" presStyleCnt="0"/>
      <dgm:spPr/>
    </dgm:pt>
    <dgm:pt modelId="{3FF07607-88EE-4CC8-8A72-B7F34C3AD6E8}" type="pres">
      <dgm:prSet presAssocID="{875729FE-C5AE-4B2A-B14C-39FD2596D12F}" presName="linNode" presStyleCnt="0"/>
      <dgm:spPr/>
    </dgm:pt>
    <dgm:pt modelId="{31CED555-13B2-4D5A-AF55-AF3BBFBBA5E5}" type="pres">
      <dgm:prSet presAssocID="{875729FE-C5AE-4B2A-B14C-39FD2596D12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B2CF9B6-F837-4773-955B-6A3F97AE889F}" type="pres">
      <dgm:prSet presAssocID="{875729FE-C5AE-4B2A-B14C-39FD2596D12F}" presName="descendantText" presStyleLbl="alignAccFollowNode1" presStyleIdx="1" presStyleCnt="3">
        <dgm:presLayoutVars>
          <dgm:bulletEnabled val="1"/>
        </dgm:presLayoutVars>
      </dgm:prSet>
      <dgm:spPr/>
    </dgm:pt>
    <dgm:pt modelId="{7B14A0F6-7D49-475B-9971-71CBB2322A63}" type="pres">
      <dgm:prSet presAssocID="{EDD3598D-AB3D-4215-8415-B0FE20DA99F8}" presName="sp" presStyleCnt="0"/>
      <dgm:spPr/>
    </dgm:pt>
    <dgm:pt modelId="{12328A24-2FC8-4000-A8C1-06B9637DA012}" type="pres">
      <dgm:prSet presAssocID="{539CB2DE-D425-4E8B-8B50-11B1C243CE66}" presName="linNode" presStyleCnt="0"/>
      <dgm:spPr/>
    </dgm:pt>
    <dgm:pt modelId="{AFE67E0E-7777-42F2-9627-574EB0D11375}" type="pres">
      <dgm:prSet presAssocID="{539CB2DE-D425-4E8B-8B50-11B1C243CE6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5083BE5-8AE3-4078-AE8F-134BB9107643}" type="pres">
      <dgm:prSet presAssocID="{539CB2DE-D425-4E8B-8B50-11B1C243CE6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2FFF406-E5F0-411C-BCA8-054D6C68E444}" type="presOf" srcId="{898B251B-53A1-458F-AB01-8F091BBE63CE}" destId="{15083BE5-8AE3-4078-AE8F-134BB9107643}" srcOrd="0" destOrd="1" presId="urn:microsoft.com/office/officeart/2005/8/layout/vList5"/>
    <dgm:cxn modelId="{186A8E32-2ADE-4FB5-B6ED-3C59959F28AB}" srcId="{539CB2DE-D425-4E8B-8B50-11B1C243CE66}" destId="{060DA021-ABA7-4CD4-98C2-72570BAEB7E0}" srcOrd="2" destOrd="0" parTransId="{12AE71F3-F7F2-4D6F-9A13-79561D5A087D}" sibTransId="{F369F3AE-35CE-485E-BA9A-F3C03B593386}"/>
    <dgm:cxn modelId="{C160203D-D548-4DEB-9D54-4D9CD48B4AAD}" type="presOf" srcId="{25D71C69-5ABE-445E-9B0C-2D257940900E}" destId="{6F90FAA2-C288-4316-B1F4-D50637D43F07}" srcOrd="0" destOrd="0" presId="urn:microsoft.com/office/officeart/2005/8/layout/vList5"/>
    <dgm:cxn modelId="{30070F5F-8CAD-4AC6-A596-1614590C11B5}" type="presOf" srcId="{D8C75085-D2D2-4B16-9E05-6709BB4BF4E1}" destId="{15083BE5-8AE3-4078-AE8F-134BB9107643}" srcOrd="0" destOrd="0" presId="urn:microsoft.com/office/officeart/2005/8/layout/vList5"/>
    <dgm:cxn modelId="{3B41585F-7940-47CD-9838-646D3F2D1F25}" type="presOf" srcId="{182EA5C7-FAFD-43E5-AA29-5E5D97C9F6DA}" destId="{0AC17F03-8418-46F1-BE2D-8F4AD14F9CC8}" srcOrd="0" destOrd="0" presId="urn:microsoft.com/office/officeart/2005/8/layout/vList5"/>
    <dgm:cxn modelId="{FBC00260-49A5-4257-8253-5955FC45A757}" srcId="{182EA5C7-FAFD-43E5-AA29-5E5D97C9F6DA}" destId="{6FB2F184-77BE-41BF-9055-3A11DA25E4A2}" srcOrd="0" destOrd="0" parTransId="{10A57213-159C-48C2-A053-09E7CFCED472}" sibTransId="{B39EB3F0-29E3-4935-9D18-4E807D026B7F}"/>
    <dgm:cxn modelId="{4D72E560-D442-4267-A457-ACB9C0C149AB}" type="presOf" srcId="{875729FE-C5AE-4B2A-B14C-39FD2596D12F}" destId="{31CED555-13B2-4D5A-AF55-AF3BBFBBA5E5}" srcOrd="0" destOrd="0" presId="urn:microsoft.com/office/officeart/2005/8/layout/vList5"/>
    <dgm:cxn modelId="{A4471A69-2B23-4852-96F3-3A2D45F9F2C1}" type="presOf" srcId="{6FB2F184-77BE-41BF-9055-3A11DA25E4A2}" destId="{E1F7E1DF-A073-4560-862D-0AD38AF8C77D}" srcOrd="0" destOrd="0" presId="urn:microsoft.com/office/officeart/2005/8/layout/vList5"/>
    <dgm:cxn modelId="{F93FD671-C564-4C8B-A6E1-68D640CF264A}" srcId="{539CB2DE-D425-4E8B-8B50-11B1C243CE66}" destId="{D8C75085-D2D2-4B16-9E05-6709BB4BF4E1}" srcOrd="0" destOrd="0" parTransId="{232AEAC9-C0E4-43EF-8642-62EC70C692EF}" sibTransId="{EE654C95-86EE-4E6B-9685-5D90AFF5342E}"/>
    <dgm:cxn modelId="{3B5D7E72-8218-40F4-ABE3-9DDAE026E4D7}" srcId="{182EA5C7-FAFD-43E5-AA29-5E5D97C9F6DA}" destId="{B2836614-9E96-4F36-8EA3-2E2B77542835}" srcOrd="1" destOrd="0" parTransId="{F3F6164D-7FC9-41D8-94B5-198AD99000A9}" sibTransId="{F694213F-9BD9-4DB3-AEEC-3399378689CD}"/>
    <dgm:cxn modelId="{92525055-1BDE-49D2-A4CD-9DF149435508}" srcId="{539CB2DE-D425-4E8B-8B50-11B1C243CE66}" destId="{898B251B-53A1-458F-AB01-8F091BBE63CE}" srcOrd="1" destOrd="0" parTransId="{3E9BB736-13A3-4014-ABF0-ACD9B5258041}" sibTransId="{EFAF9703-479E-4F09-95C3-54939D6EC717}"/>
    <dgm:cxn modelId="{278F0958-2667-406E-9CFF-5918F9F67181}" srcId="{25D71C69-5ABE-445E-9B0C-2D257940900E}" destId="{539CB2DE-D425-4E8B-8B50-11B1C243CE66}" srcOrd="2" destOrd="0" parTransId="{E5AD102B-FF3B-4B85-811C-87AC8F525F9A}" sibTransId="{56832D20-AE9F-4C60-BF64-73A5441E7F37}"/>
    <dgm:cxn modelId="{93715179-A774-4116-8714-F887866EDE59}" type="presOf" srcId="{A12EE99D-8B25-4E37-AD7C-259848FFA5FA}" destId="{E1F7E1DF-A073-4560-862D-0AD38AF8C77D}" srcOrd="0" destOrd="2" presId="urn:microsoft.com/office/officeart/2005/8/layout/vList5"/>
    <dgm:cxn modelId="{A79D4F7D-A703-43C8-9DB8-5B32B93419AE}" srcId="{25D71C69-5ABE-445E-9B0C-2D257940900E}" destId="{182EA5C7-FAFD-43E5-AA29-5E5D97C9F6DA}" srcOrd="0" destOrd="0" parTransId="{3F1D5ED3-302A-4D0D-8C5E-85AE1BA7100A}" sibTransId="{6CCFBEE0-914A-4204-A0D4-80DFB95033F8}"/>
    <dgm:cxn modelId="{3B606B82-3243-496D-9567-79EC8D60CFE7}" type="presOf" srcId="{758B73AB-DC3F-4ABA-914F-1458CDA79234}" destId="{CB2CF9B6-F837-4773-955B-6A3F97AE889F}" srcOrd="0" destOrd="0" presId="urn:microsoft.com/office/officeart/2005/8/layout/vList5"/>
    <dgm:cxn modelId="{84547984-4F87-4DCB-93E2-0F3D18E5B2AD}" type="presOf" srcId="{B2836614-9E96-4F36-8EA3-2E2B77542835}" destId="{E1F7E1DF-A073-4560-862D-0AD38AF8C77D}" srcOrd="0" destOrd="1" presId="urn:microsoft.com/office/officeart/2005/8/layout/vList5"/>
    <dgm:cxn modelId="{C0F1209C-3FF8-452E-9ED7-0A21779286B9}" srcId="{875729FE-C5AE-4B2A-B14C-39FD2596D12F}" destId="{16C6B0CF-9BA1-4EE5-838D-9B74778B75A4}" srcOrd="1" destOrd="0" parTransId="{5B7C2F74-1A39-4C0E-8B42-DA4CCECB3BC9}" sibTransId="{C83EF38B-E62A-4879-A19D-94B392DAF910}"/>
    <dgm:cxn modelId="{0D19D09E-AEA8-42E3-8400-507DD1AF3C0A}" type="presOf" srcId="{60B5B1C3-D008-4175-A659-895FF3C77F63}" destId="{CB2CF9B6-F837-4773-955B-6A3F97AE889F}" srcOrd="0" destOrd="2" presId="urn:microsoft.com/office/officeart/2005/8/layout/vList5"/>
    <dgm:cxn modelId="{E5D7DDB1-5AA5-4431-B04E-693C74A2AC5D}" srcId="{875729FE-C5AE-4B2A-B14C-39FD2596D12F}" destId="{60B5B1C3-D008-4175-A659-895FF3C77F63}" srcOrd="2" destOrd="0" parTransId="{052315ED-2B12-41D3-B3BE-6B968D5433BF}" sibTransId="{C81FB50F-A3D5-4058-A1F4-B2898F2D08F5}"/>
    <dgm:cxn modelId="{D85294BA-0975-43CE-BD49-6E9634C14FF3}" type="presOf" srcId="{060DA021-ABA7-4CD4-98C2-72570BAEB7E0}" destId="{15083BE5-8AE3-4078-AE8F-134BB9107643}" srcOrd="0" destOrd="2" presId="urn:microsoft.com/office/officeart/2005/8/layout/vList5"/>
    <dgm:cxn modelId="{FB78D5CE-39E0-49F5-AAC4-F502B6D4157A}" srcId="{182EA5C7-FAFD-43E5-AA29-5E5D97C9F6DA}" destId="{A12EE99D-8B25-4E37-AD7C-259848FFA5FA}" srcOrd="2" destOrd="0" parTransId="{475CBD46-E46E-4EC9-A23F-51D5E2DE7B8D}" sibTransId="{D4EA038A-3DDC-4EE8-A847-64306CF17256}"/>
    <dgm:cxn modelId="{227D12D0-53EA-4BF9-932F-50C4024CE4A1}" srcId="{25D71C69-5ABE-445E-9B0C-2D257940900E}" destId="{875729FE-C5AE-4B2A-B14C-39FD2596D12F}" srcOrd="1" destOrd="0" parTransId="{5C52A88C-1A1C-431C-BD1F-FD87750AAE32}" sibTransId="{EDD3598D-AB3D-4215-8415-B0FE20DA99F8}"/>
    <dgm:cxn modelId="{835741DB-F950-4DA0-B351-166F26B5C8F1}" srcId="{875729FE-C5AE-4B2A-B14C-39FD2596D12F}" destId="{758B73AB-DC3F-4ABA-914F-1458CDA79234}" srcOrd="0" destOrd="0" parTransId="{30D089AC-CF57-41AB-9608-3006AA353D62}" sibTransId="{052070B9-20A8-4C73-9521-DD2A0AAAFF2F}"/>
    <dgm:cxn modelId="{34F6A5E1-3DB7-4468-A7BF-4FDCC9D8A019}" type="presOf" srcId="{539CB2DE-D425-4E8B-8B50-11B1C243CE66}" destId="{AFE67E0E-7777-42F2-9627-574EB0D11375}" srcOrd="0" destOrd="0" presId="urn:microsoft.com/office/officeart/2005/8/layout/vList5"/>
    <dgm:cxn modelId="{C10458E2-DC5F-4EB4-A252-CD4AB0788F08}" type="presOf" srcId="{16C6B0CF-9BA1-4EE5-838D-9B74778B75A4}" destId="{CB2CF9B6-F837-4773-955B-6A3F97AE889F}" srcOrd="0" destOrd="1" presId="urn:microsoft.com/office/officeart/2005/8/layout/vList5"/>
    <dgm:cxn modelId="{C6D4D936-CB57-4B80-AD5F-D4746F05782C}" type="presParOf" srcId="{6F90FAA2-C288-4316-B1F4-D50637D43F07}" destId="{B6E30FDC-9230-4136-85B2-9FA5F579E5C2}" srcOrd="0" destOrd="0" presId="urn:microsoft.com/office/officeart/2005/8/layout/vList5"/>
    <dgm:cxn modelId="{440B0A99-23F4-4D27-999C-35579528F78D}" type="presParOf" srcId="{B6E30FDC-9230-4136-85B2-9FA5F579E5C2}" destId="{0AC17F03-8418-46F1-BE2D-8F4AD14F9CC8}" srcOrd="0" destOrd="0" presId="urn:microsoft.com/office/officeart/2005/8/layout/vList5"/>
    <dgm:cxn modelId="{8986DA44-6A5A-4390-A052-5E15D0BBD588}" type="presParOf" srcId="{B6E30FDC-9230-4136-85B2-9FA5F579E5C2}" destId="{E1F7E1DF-A073-4560-862D-0AD38AF8C77D}" srcOrd="1" destOrd="0" presId="urn:microsoft.com/office/officeart/2005/8/layout/vList5"/>
    <dgm:cxn modelId="{4617528A-6FD8-4F2C-9EC7-0A537004F71E}" type="presParOf" srcId="{6F90FAA2-C288-4316-B1F4-D50637D43F07}" destId="{46AAB9BF-D096-432A-AA69-970F0087B2AB}" srcOrd="1" destOrd="0" presId="urn:microsoft.com/office/officeart/2005/8/layout/vList5"/>
    <dgm:cxn modelId="{28773F2C-7B47-45C2-B343-CCDFB247AEE1}" type="presParOf" srcId="{6F90FAA2-C288-4316-B1F4-D50637D43F07}" destId="{3FF07607-88EE-4CC8-8A72-B7F34C3AD6E8}" srcOrd="2" destOrd="0" presId="urn:microsoft.com/office/officeart/2005/8/layout/vList5"/>
    <dgm:cxn modelId="{C016C675-CF01-4474-A534-BDE7E1FAA026}" type="presParOf" srcId="{3FF07607-88EE-4CC8-8A72-B7F34C3AD6E8}" destId="{31CED555-13B2-4D5A-AF55-AF3BBFBBA5E5}" srcOrd="0" destOrd="0" presId="urn:microsoft.com/office/officeart/2005/8/layout/vList5"/>
    <dgm:cxn modelId="{59AEAA64-2F2A-4D56-87AE-497EE5634625}" type="presParOf" srcId="{3FF07607-88EE-4CC8-8A72-B7F34C3AD6E8}" destId="{CB2CF9B6-F837-4773-955B-6A3F97AE889F}" srcOrd="1" destOrd="0" presId="urn:microsoft.com/office/officeart/2005/8/layout/vList5"/>
    <dgm:cxn modelId="{E1990A73-3DD6-4E29-990B-4864C127450A}" type="presParOf" srcId="{6F90FAA2-C288-4316-B1F4-D50637D43F07}" destId="{7B14A0F6-7D49-475B-9971-71CBB2322A63}" srcOrd="3" destOrd="0" presId="urn:microsoft.com/office/officeart/2005/8/layout/vList5"/>
    <dgm:cxn modelId="{121CA325-5481-4CC8-95EA-2E2A5500677E}" type="presParOf" srcId="{6F90FAA2-C288-4316-B1F4-D50637D43F07}" destId="{12328A24-2FC8-4000-A8C1-06B9637DA012}" srcOrd="4" destOrd="0" presId="urn:microsoft.com/office/officeart/2005/8/layout/vList5"/>
    <dgm:cxn modelId="{9FB45F51-5F00-4F2F-80E0-6E24BF2EECA4}" type="presParOf" srcId="{12328A24-2FC8-4000-A8C1-06B9637DA012}" destId="{AFE67E0E-7777-42F2-9627-574EB0D11375}" srcOrd="0" destOrd="0" presId="urn:microsoft.com/office/officeart/2005/8/layout/vList5"/>
    <dgm:cxn modelId="{F7BCF345-0C09-4CE1-8754-A75377A9F3B2}" type="presParOf" srcId="{12328A24-2FC8-4000-A8C1-06B9637DA012}" destId="{15083BE5-8AE3-4078-AE8F-134BB910764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F1BF6-8026-4F12-A35A-C4C87843CB7D}">
      <dsp:nvSpPr>
        <dsp:cNvPr id="0" name=""/>
        <dsp:cNvSpPr/>
      </dsp:nvSpPr>
      <dsp:spPr>
        <a:xfrm>
          <a:off x="615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100" kern="1200" dirty="0"/>
            <a:t>Microfauna </a:t>
          </a:r>
        </a:p>
      </dsp:txBody>
      <dsp:txXfrm rot="16200000">
        <a:off x="-1037070" y="2158725"/>
        <a:ext cx="2604801" cy="529431"/>
      </dsp:txXfrm>
    </dsp:sp>
    <dsp:sp modelId="{51F04180-C4FF-4E9E-85DA-CA1AB91F58CE}">
      <dsp:nvSpPr>
        <dsp:cNvPr id="0" name=""/>
        <dsp:cNvSpPr/>
      </dsp:nvSpPr>
      <dsp:spPr>
        <a:xfrm>
          <a:off x="2740421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100" kern="1200" dirty="0" err="1"/>
            <a:t>Mesofauna</a:t>
          </a:r>
          <a:r>
            <a:rPr lang="pt-PT" sz="3100" kern="1200" dirty="0"/>
            <a:t> </a:t>
          </a:r>
        </a:p>
      </dsp:txBody>
      <dsp:txXfrm rot="16200000">
        <a:off x="1702736" y="2158725"/>
        <a:ext cx="2604801" cy="529431"/>
      </dsp:txXfrm>
    </dsp:sp>
    <dsp:sp modelId="{42B50ACC-59E4-4AC8-BE35-C8444B85B32B}">
      <dsp:nvSpPr>
        <dsp:cNvPr id="0" name=""/>
        <dsp:cNvSpPr/>
      </dsp:nvSpPr>
      <dsp:spPr>
        <a:xfrm rot="5400000">
          <a:off x="2520299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5EDD2-C20A-4584-8EDA-991C61515065}">
      <dsp:nvSpPr>
        <dsp:cNvPr id="0" name=""/>
        <dsp:cNvSpPr/>
      </dsp:nvSpPr>
      <dsp:spPr>
        <a:xfrm>
          <a:off x="5480228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100" kern="1200" dirty="0"/>
            <a:t>Macrofauna </a:t>
          </a:r>
        </a:p>
      </dsp:txBody>
      <dsp:txXfrm rot="16200000">
        <a:off x="4442543" y="2158725"/>
        <a:ext cx="2604801" cy="529431"/>
      </dsp:txXfrm>
    </dsp:sp>
    <dsp:sp modelId="{111796A4-2803-4438-97E2-78D921B65192}">
      <dsp:nvSpPr>
        <dsp:cNvPr id="0" name=""/>
        <dsp:cNvSpPr/>
      </dsp:nvSpPr>
      <dsp:spPr>
        <a:xfrm rot="5400000">
          <a:off x="5260106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0C220-9171-450B-89C3-1B866DF0DD90}">
      <dsp:nvSpPr>
        <dsp:cNvPr id="0" name=""/>
        <dsp:cNvSpPr/>
      </dsp:nvSpPr>
      <dsp:spPr>
        <a:xfrm>
          <a:off x="0" y="0"/>
          <a:ext cx="1895135" cy="8217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/>
            <a:t>Bactérias </a:t>
          </a:r>
        </a:p>
      </dsp:txBody>
      <dsp:txXfrm>
        <a:off x="24068" y="24068"/>
        <a:ext cx="1846999" cy="773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0C220-9171-450B-89C3-1B866DF0DD90}">
      <dsp:nvSpPr>
        <dsp:cNvPr id="0" name=""/>
        <dsp:cNvSpPr/>
      </dsp:nvSpPr>
      <dsp:spPr>
        <a:xfrm>
          <a:off x="0" y="0"/>
          <a:ext cx="1690914" cy="8217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/>
            <a:t>Fungos  </a:t>
          </a:r>
        </a:p>
      </dsp:txBody>
      <dsp:txXfrm>
        <a:off x="24068" y="24068"/>
        <a:ext cx="1642778" cy="7736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0C220-9171-450B-89C3-1B866DF0DD90}">
      <dsp:nvSpPr>
        <dsp:cNvPr id="0" name=""/>
        <dsp:cNvSpPr/>
      </dsp:nvSpPr>
      <dsp:spPr>
        <a:xfrm>
          <a:off x="0" y="0"/>
          <a:ext cx="1690914" cy="8217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/>
            <a:t>Vírus  </a:t>
          </a:r>
        </a:p>
      </dsp:txBody>
      <dsp:txXfrm>
        <a:off x="24068" y="24068"/>
        <a:ext cx="1642778" cy="7736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7E1DF-A073-4560-862D-0AD38AF8C77D}">
      <dsp:nvSpPr>
        <dsp:cNvPr id="0" name=""/>
        <dsp:cNvSpPr/>
      </dsp:nvSpPr>
      <dsp:spPr>
        <a:xfrm rot="5400000">
          <a:off x="6212700" y="-2453685"/>
          <a:ext cx="1200047" cy="64119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kern="1200" dirty="0"/>
            <a:t>Intemperismo das rochas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kern="1200" dirty="0"/>
            <a:t>Mineralização da matéria orgânica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kern="1200" dirty="0"/>
            <a:t>Ciclos dos nutrientes</a:t>
          </a:r>
        </a:p>
      </dsp:txBody>
      <dsp:txXfrm rot="-5400000">
        <a:off x="3606737" y="210859"/>
        <a:ext cx="6353394" cy="1082885"/>
      </dsp:txXfrm>
    </dsp:sp>
    <dsp:sp modelId="{0AC17F03-8418-46F1-BE2D-8F4AD14F9CC8}">
      <dsp:nvSpPr>
        <dsp:cNvPr id="0" name=""/>
        <dsp:cNvSpPr/>
      </dsp:nvSpPr>
      <dsp:spPr>
        <a:xfrm>
          <a:off x="0" y="2272"/>
          <a:ext cx="3606736" cy="15000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5300" kern="1200" dirty="0"/>
            <a:t>Bactérias</a:t>
          </a:r>
        </a:p>
      </dsp:txBody>
      <dsp:txXfrm>
        <a:off x="73227" y="75499"/>
        <a:ext cx="3460282" cy="1353605"/>
      </dsp:txXfrm>
    </dsp:sp>
    <dsp:sp modelId="{CB2CF9B6-F837-4773-955B-6A3F97AE889F}">
      <dsp:nvSpPr>
        <dsp:cNvPr id="0" name=""/>
        <dsp:cNvSpPr/>
      </dsp:nvSpPr>
      <dsp:spPr>
        <a:xfrm rot="5400000">
          <a:off x="6212700" y="-878622"/>
          <a:ext cx="1200047" cy="64119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kern="1200" dirty="0"/>
            <a:t>Mineralização da MO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kern="1200" dirty="0"/>
            <a:t>Estabilização de agregados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kern="1200" dirty="0"/>
            <a:t>Fungos </a:t>
          </a:r>
          <a:r>
            <a:rPr lang="pt-PT" sz="2000" kern="1200" dirty="0" err="1"/>
            <a:t>micorrízicos</a:t>
          </a:r>
          <a:endParaRPr lang="pt-PT" sz="2000" kern="1200" dirty="0"/>
        </a:p>
      </dsp:txBody>
      <dsp:txXfrm rot="-5400000">
        <a:off x="3606737" y="1785922"/>
        <a:ext cx="6353394" cy="1082885"/>
      </dsp:txXfrm>
    </dsp:sp>
    <dsp:sp modelId="{31CED555-13B2-4D5A-AF55-AF3BBFBBA5E5}">
      <dsp:nvSpPr>
        <dsp:cNvPr id="0" name=""/>
        <dsp:cNvSpPr/>
      </dsp:nvSpPr>
      <dsp:spPr>
        <a:xfrm>
          <a:off x="0" y="1577335"/>
          <a:ext cx="3606736" cy="15000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5300" kern="1200" dirty="0"/>
            <a:t>Fungos </a:t>
          </a:r>
        </a:p>
      </dsp:txBody>
      <dsp:txXfrm>
        <a:off x="73227" y="1650562"/>
        <a:ext cx="3460282" cy="1353605"/>
      </dsp:txXfrm>
    </dsp:sp>
    <dsp:sp modelId="{15083BE5-8AE3-4078-AE8F-134BB9107643}">
      <dsp:nvSpPr>
        <dsp:cNvPr id="0" name=""/>
        <dsp:cNvSpPr/>
      </dsp:nvSpPr>
      <dsp:spPr>
        <a:xfrm rot="5400000">
          <a:off x="6212700" y="696440"/>
          <a:ext cx="1200047" cy="64119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kern="1200" dirty="0"/>
            <a:t>Vivem em parasitismo com outros habitantes do solo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kern="1200" dirty="0"/>
            <a:t>São relativamente desconhecidos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2000" kern="1200" dirty="0"/>
        </a:p>
      </dsp:txBody>
      <dsp:txXfrm rot="-5400000">
        <a:off x="3606737" y="3360985"/>
        <a:ext cx="6353394" cy="1082885"/>
      </dsp:txXfrm>
    </dsp:sp>
    <dsp:sp modelId="{AFE67E0E-7777-42F2-9627-574EB0D11375}">
      <dsp:nvSpPr>
        <dsp:cNvPr id="0" name=""/>
        <dsp:cNvSpPr/>
      </dsp:nvSpPr>
      <dsp:spPr>
        <a:xfrm>
          <a:off x="0" y="3152398"/>
          <a:ext cx="3606736" cy="15000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5300" kern="1200" dirty="0"/>
            <a:t>Vírus </a:t>
          </a:r>
        </a:p>
      </dsp:txBody>
      <dsp:txXfrm>
        <a:off x="73227" y="3225625"/>
        <a:ext cx="3460282" cy="1353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Aula 3 Poluição ambiental 2016-17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89432-7EE4-4640-BF39-1DD0D5D3A513}" type="datetimeFigureOut">
              <a:rPr lang="pt-PT" smtClean="0"/>
              <a:pPr/>
              <a:t>01/03/2021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PT"/>
              <a:t>Cláudia M S Cordovil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FE807-F899-4E90-8BCF-255AAFD4784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715341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Aula 3 Poluição ambiental 2016-17</a:t>
            </a:r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3A2E0-7FC5-474A-A42A-DD2653DA68B2}" type="datetimeFigureOut">
              <a:rPr lang="pt-PT" smtClean="0"/>
              <a:pPr/>
              <a:t>01/03/2021</a:t>
            </a:fld>
            <a:endParaRPr lang="pt-PT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PT"/>
              <a:t>Cláudia M S Cordovil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A9D75-369B-4546-B54C-6849160549C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148355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A9D75-369B-4546-B54C-6849160549C3}" type="slidenum">
              <a:rPr lang="pt-PT" smtClean="0"/>
              <a:pPr/>
              <a:t>1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BR"/>
              <a:t>Aula 3 Poluição ambiental 2016-17</a:t>
            </a:r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3972855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7623D2A2-17D0-4933-B6F5-F60783130812}" type="slidenum">
              <a:rPr lang="en-GB" sz="1200">
                <a:latin typeface="Times New Roman" pitchFamily="18" charset="0"/>
              </a:rPr>
              <a:pPr algn="r" defTabSz="927612"/>
              <a:t>17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1372435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40B2B922-E609-4EB8-9924-B3A2D654F5FE}" type="slidenum">
              <a:rPr lang="en-GB" sz="1200">
                <a:latin typeface="Times New Roman" pitchFamily="18" charset="0"/>
              </a:rPr>
              <a:pPr algn="r" defTabSz="927612"/>
              <a:t>18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2179635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C36B5AFD-C505-480A-887A-C8E1FD95054C}" type="slidenum">
              <a:rPr lang="en-GB" sz="1200">
                <a:latin typeface="Times New Roman" pitchFamily="18" charset="0"/>
              </a:rPr>
              <a:pPr algn="r" defTabSz="927612"/>
              <a:t>19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890863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353B946B-36AA-4005-A3D3-AA6979658678}" type="slidenum">
              <a:rPr lang="en-GB" sz="1200">
                <a:latin typeface="Times New Roman" pitchFamily="18" charset="0"/>
              </a:rPr>
              <a:pPr algn="r" defTabSz="927612"/>
              <a:t>21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474362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C9862D1C-A261-4710-8138-450E39BD3B39}" type="slidenum">
              <a:rPr lang="en-GB" sz="1200">
                <a:latin typeface="Times New Roman" pitchFamily="18" charset="0"/>
              </a:rPr>
              <a:pPr algn="r" defTabSz="927612"/>
              <a:t>27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3395054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FBB350C9-BA5C-496B-94D4-89B7F6E45204}" type="slidenum">
              <a:rPr lang="en-GB" sz="1200">
                <a:latin typeface="Times New Roman" pitchFamily="18" charset="0"/>
              </a:rPr>
              <a:pPr algn="r" defTabSz="927612"/>
              <a:t>28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2936832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0E559F83-7308-4838-9D34-E68DCE00B7A2}" type="slidenum">
              <a:rPr lang="en-GB" sz="1200">
                <a:latin typeface="Times New Roman" pitchFamily="18" charset="0"/>
              </a:rPr>
              <a:pPr algn="r" defTabSz="927612"/>
              <a:t>29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2488886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18C57993-6644-4BAC-A362-26B72BECDC8D}" type="slidenum">
              <a:rPr lang="en-GB" sz="1200">
                <a:latin typeface="Times New Roman" pitchFamily="18" charset="0"/>
              </a:rPr>
              <a:pPr algn="r" defTabSz="927612"/>
              <a:t>30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589156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BA05C5-B8DA-4E49-936D-27D25DCA00F7}" type="slidenum">
              <a:rPr lang="en-GB"/>
              <a:pPr/>
              <a:t>32</a:t>
            </a:fld>
            <a:endParaRPr lang="en-GB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425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C5D7EB-4BEB-4EEB-A3A1-44CE2B438F28}" type="slidenum">
              <a:rPr lang="en-GB"/>
              <a:pPr/>
              <a:t>33</a:t>
            </a:fld>
            <a:endParaRPr lang="en-GB"/>
          </a:p>
        </p:txBody>
      </p:sp>
      <p:sp>
        <p:nvSpPr>
          <p:cNvPr id="98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0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0D88D319-7505-497E-BFA7-E06E5834B335}" type="slidenum">
              <a:rPr lang="en-GB" sz="1200">
                <a:latin typeface="Times New Roman" pitchFamily="18" charset="0"/>
              </a:rPr>
              <a:pPr algn="r" defTabSz="927612"/>
              <a:t>7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3180773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8EAFB7-87C2-476C-B0E5-D848BDEAF377}" type="slidenum">
              <a:rPr lang="en-GB"/>
              <a:pPr/>
              <a:t>34</a:t>
            </a:fld>
            <a:endParaRPr lang="en-GB"/>
          </a:p>
        </p:txBody>
      </p:sp>
      <p:sp>
        <p:nvSpPr>
          <p:cNvPr id="99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50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B17EB5-EFD0-4BD5-B26A-D0A6F3EBA209}" type="slidenum">
              <a:rPr lang="en-GB"/>
              <a:pPr/>
              <a:t>38</a:t>
            </a:fld>
            <a:endParaRPr lang="en-GB"/>
          </a:p>
        </p:txBody>
      </p:sp>
      <p:sp>
        <p:nvSpPr>
          <p:cNvPr id="115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1237" cy="3427412"/>
          </a:xfrm>
          <a:ln/>
        </p:spPr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342868"/>
            <a:ext cx="5487626" cy="4114445"/>
          </a:xfrm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0166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A63C12-D9EB-4BD5-89F0-1A2CB5646526}" type="slidenum">
              <a:rPr lang="en-GB"/>
              <a:pPr/>
              <a:t>40</a:t>
            </a:fld>
            <a:endParaRPr lang="en-GB"/>
          </a:p>
        </p:txBody>
      </p:sp>
      <p:sp>
        <p:nvSpPr>
          <p:cNvPr id="114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1237" cy="3427412"/>
          </a:xfrm>
          <a:ln/>
        </p:spPr>
      </p:sp>
      <p:sp>
        <p:nvSpPr>
          <p:cNvPr id="1148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342868"/>
            <a:ext cx="5487626" cy="4114445"/>
          </a:xfrm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2602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pt-BR"/>
              <a:t>Aula 3 Poluição ambiental 2016-17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9D75-369B-4546-B54C-6849160549C3}" type="slidenum">
              <a:rPr lang="pt-PT" smtClean="0"/>
              <a:pPr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7983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pt-BR"/>
              <a:t>Aula 3 Poluição ambiental 2016-17</a:t>
            </a:r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9D75-369B-4546-B54C-6849160549C3}" type="slidenum">
              <a:rPr lang="pt-PT" smtClean="0"/>
              <a:pPr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680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CBFC0771-29D4-44C4-8E3C-FC163DD871E2}" type="slidenum">
              <a:rPr lang="en-GB" sz="1200">
                <a:latin typeface="Times New Roman" pitchFamily="18" charset="0"/>
              </a:rPr>
              <a:pPr algn="r" defTabSz="927612"/>
              <a:t>8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786332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F390D19B-9163-4AC9-97B3-6C52CDEC5A03}" type="slidenum">
              <a:rPr lang="en-GB" sz="1200">
                <a:latin typeface="Times New Roman" pitchFamily="18" charset="0"/>
              </a:rPr>
              <a:pPr algn="r" defTabSz="927612"/>
              <a:t>9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2221652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AFA4B35C-3D7F-4AC6-88BD-51D99E09CAE8}" type="slidenum">
              <a:rPr lang="en-GB" sz="1200">
                <a:latin typeface="Times New Roman" pitchFamily="18" charset="0"/>
              </a:rPr>
              <a:pPr algn="r" defTabSz="927612"/>
              <a:t>10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3893219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9715456B-2680-4052-A83D-D86C7F3D9806}" type="slidenum">
              <a:rPr lang="en-GB" sz="1200">
                <a:latin typeface="Times New Roman" pitchFamily="18" charset="0"/>
              </a:rPr>
              <a:pPr algn="r" defTabSz="927612"/>
              <a:t>11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2952430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6E579BDF-FFD3-4B3C-BFCC-075078393964}" type="slidenum">
              <a:rPr lang="en-GB" sz="1200">
                <a:latin typeface="Times New Roman" pitchFamily="18" charset="0"/>
              </a:rPr>
              <a:pPr algn="r" defTabSz="927612"/>
              <a:t>12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3809551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46065FDB-C9E3-407C-9C16-2CAAB7C341E9}" type="slidenum">
              <a:rPr lang="en-GB" sz="1200">
                <a:latin typeface="Times New Roman" pitchFamily="18" charset="0"/>
              </a:rPr>
              <a:pPr algn="r" defTabSz="927612"/>
              <a:t>13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1718875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5792" y="8678643"/>
            <a:ext cx="2972208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3" tIns="46387" rIns="92773" bIns="46387" anchor="b"/>
          <a:lstStyle/>
          <a:p>
            <a:pPr algn="r" defTabSz="927612"/>
            <a:fld id="{DA76B277-E854-4B87-9B67-C1891464DF34}" type="slidenum">
              <a:rPr lang="en-GB" sz="1200">
                <a:latin typeface="Times New Roman" pitchFamily="18" charset="0"/>
              </a:rPr>
              <a:pPr algn="r" defTabSz="927612"/>
              <a:t>15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b="1">
              <a:solidFill>
                <a:srgbClr val="CC33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Cláudia M S Cordovil</a:t>
            </a:r>
          </a:p>
        </p:txBody>
      </p:sp>
    </p:spTree>
    <p:extLst>
      <p:ext uri="{BB962C8B-B14F-4D97-AF65-F5344CB8AC3E}">
        <p14:creationId xmlns:p14="http://schemas.microsoft.com/office/powerpoint/2010/main" val="2283008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audio" Target="../media/media18.m4a"/><Relationship Id="rId16" Type="http://schemas.openxmlformats.org/officeDocument/2006/relationships/diagramQuickStyle" Target="../diagrams/quickStyle4.xml"/><Relationship Id="rId1" Type="http://schemas.microsoft.com/office/2007/relationships/media" Target="../media/media18.m4a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19" Type="http://schemas.openxmlformats.org/officeDocument/2006/relationships/image" Target="../media/image2.png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5.wmf"/><Relationship Id="rId4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Poluição ambiental</a:t>
            </a:r>
            <a:br>
              <a:rPr lang="pt-PT" dirty="0"/>
            </a:br>
            <a:r>
              <a:rPr lang="pt-PT" dirty="0"/>
              <a:t>2020-2021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 dirty="0"/>
          </a:p>
          <a:p>
            <a:r>
              <a:rPr lang="pt-PT" dirty="0"/>
              <a:t>Aulas teóricas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468456" y="5885645"/>
            <a:ext cx="4506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Cláudia S C Marques dos Santos Cordovil</a:t>
            </a:r>
          </a:p>
          <a:p>
            <a:r>
              <a:rPr lang="pt-PT" dirty="0"/>
              <a:t>						  2020-2021</a:t>
            </a:r>
          </a:p>
        </p:txBody>
      </p:sp>
    </p:spTree>
    <p:extLst>
      <p:ext uri="{BB962C8B-B14F-4D97-AF65-F5344CB8AC3E}">
        <p14:creationId xmlns:p14="http://schemas.microsoft.com/office/powerpoint/2010/main" val="564245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camadas de subsolo à vis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99" y="271051"/>
            <a:ext cx="3282716" cy="246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881052" y="430167"/>
            <a:ext cx="1085106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chemeClr val="accent1"/>
                </a:solidFill>
              </a:rPr>
              <a:t>Indicadores Visuais</a:t>
            </a: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1293223" y="1593669"/>
            <a:ext cx="11302999" cy="4339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2865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b="0" dirty="0"/>
              <a:t>Observações ou interpretação fotográfica:</a:t>
            </a:r>
          </a:p>
          <a:p>
            <a:pPr marL="1085850" lvl="1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/>
              <a:t> Exposição do subsolo</a:t>
            </a:r>
          </a:p>
          <a:p>
            <a:pPr marL="1085850" lvl="1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b="0" dirty="0"/>
              <a:t> Mudanças na cor do solo</a:t>
            </a:r>
          </a:p>
          <a:p>
            <a:pPr marL="1085850" lvl="1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b="0" dirty="0"/>
              <a:t> Formação de poças de água</a:t>
            </a:r>
          </a:p>
          <a:p>
            <a:pPr marL="1085850" lvl="1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/>
              <a:t> Enxurradas</a:t>
            </a:r>
          </a:p>
          <a:p>
            <a:pPr marL="1085850" lvl="1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/>
              <a:t> Resposta vegetal</a:t>
            </a:r>
          </a:p>
          <a:p>
            <a:pPr marL="1085850" lvl="1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b="0" dirty="0"/>
              <a:t> Infestantes</a:t>
            </a:r>
          </a:p>
          <a:p>
            <a:pPr marL="1085850" lvl="1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b="0" dirty="0"/>
              <a:t> Solo pulverizado</a:t>
            </a:r>
          </a:p>
        </p:txBody>
      </p:sp>
      <p:pic>
        <p:nvPicPr>
          <p:cNvPr id="309252" name="Picture 4" descr="Image result for formaça de poças de ág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21" y="2321496"/>
            <a:ext cx="3567251" cy="20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58" name="Picture 10" descr="Image result for enxurrad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980" y="4382308"/>
            <a:ext cx="3419368" cy="22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60" name="Picture 12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70" y="4382308"/>
            <a:ext cx="3048581" cy="22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CCA75649-58E8-49DA-9A4C-3723161D6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72033" y="6237288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05F3AE51-5FD9-4590-8A0E-0C2EC85D8E74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11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492623" y="530807"/>
            <a:ext cx="1135180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rgbClr val="00B050"/>
                </a:solidFill>
              </a:rPr>
              <a:t>Indicadores Físicos</a:t>
            </a:r>
          </a:p>
        </p:txBody>
      </p:sp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1492623" y="1545700"/>
            <a:ext cx="9501343" cy="37856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pt-PT" sz="2400" u="sng" dirty="0"/>
          </a:p>
          <a:p>
            <a:r>
              <a:rPr lang="pt-PT" sz="2400" u="sng" dirty="0"/>
              <a:t>Perda de solo por erosão</a:t>
            </a:r>
            <a:r>
              <a:rPr lang="pt-PT" sz="2400" b="0" dirty="0"/>
              <a:t> - refere-se à estimativa de perda da camada superficial do solo correlacionada com a quantidade de coberto vegetal (%) erodida. A partir deste levantamento é possível saber que tipo de vegetação será mais eficaz contra a erosão.</a:t>
            </a:r>
          </a:p>
          <a:p>
            <a:pPr algn="ctr"/>
            <a:endParaRPr lang="pt-PT" sz="2400" b="0" dirty="0"/>
          </a:p>
          <a:p>
            <a:r>
              <a:rPr lang="pt-PT" sz="2400" u="sng" dirty="0"/>
              <a:t>Textura</a:t>
            </a:r>
            <a:r>
              <a:rPr lang="pt-PT" sz="2400" b="0" dirty="0"/>
              <a:t> - é a característica física mais estável do solo e também a mais importante, tanto na identificação do solo como para prever seu comportamento. Em termos de gestão e fertilidade a textura influencia as quantidades de fertilizantes agrícolas a serem aplicadas no solo.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57CD00B4-5022-4391-8135-73AD1878C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72033" y="6237288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3CA8C9ED-8721-41FF-9655-09291BBF6A62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12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348303" y="505049"/>
            <a:ext cx="113696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rgbClr val="00B050"/>
                </a:solidFill>
              </a:rPr>
              <a:t>Indicadores Físicos</a:t>
            </a: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1506070" y="1456284"/>
            <a:ext cx="9583147" cy="4154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pt-PT" sz="2400" b="0" dirty="0"/>
          </a:p>
          <a:p>
            <a:r>
              <a:rPr lang="pt-PT" sz="2400" u="sng" dirty="0"/>
              <a:t>Taxa de infiltração</a:t>
            </a:r>
            <a:r>
              <a:rPr lang="pt-PT" sz="2400" dirty="0"/>
              <a:t> - </a:t>
            </a:r>
            <a:r>
              <a:rPr lang="pt-PT" sz="2400" b="0" dirty="0"/>
              <a:t>estima-se pela humidade gravimétrica qual a capacidade que determinado solo tem de armazenar água, mantendo uma correlação com a vida microbiana e a </a:t>
            </a:r>
            <a:r>
              <a:rPr lang="pt-PT" sz="2400" b="0" dirty="0" err="1"/>
              <a:t>mesofauna</a:t>
            </a:r>
            <a:r>
              <a:rPr lang="pt-PT" sz="2400" b="0" dirty="0"/>
              <a:t> do solo.</a:t>
            </a:r>
          </a:p>
          <a:p>
            <a:pPr algn="ctr"/>
            <a:endParaRPr lang="pt-PT" sz="2400" b="0" dirty="0"/>
          </a:p>
          <a:p>
            <a:r>
              <a:rPr lang="pt-PT" sz="2400" u="sng" dirty="0"/>
              <a:t>Estrutura do solo</a:t>
            </a:r>
            <a:r>
              <a:rPr lang="pt-PT" sz="2400" dirty="0"/>
              <a:t> - </a:t>
            </a:r>
            <a:r>
              <a:rPr lang="pt-PT" sz="2400" b="0" dirty="0"/>
              <a:t>diz respeito ao arranjo das partículas do solo e do espaço poroso existente entre elas. A estrutura do solo pode ser alterada em função do uso de técnicas culturais inadequadas - máquinas (</a:t>
            </a:r>
            <a:r>
              <a:rPr lang="pt-PT" sz="2400" b="0" dirty="0" err="1"/>
              <a:t>aspecto</a:t>
            </a:r>
            <a:r>
              <a:rPr lang="pt-PT" sz="2400" b="0" dirty="0"/>
              <a:t> físico) ou adubação </a:t>
            </a:r>
            <a:r>
              <a:rPr lang="pt-PT" sz="2400" b="0" dirty="0" err="1"/>
              <a:t>incorrecta</a:t>
            </a:r>
            <a:r>
              <a:rPr lang="pt-PT" sz="2400" b="0" dirty="0"/>
              <a:t> (</a:t>
            </a:r>
            <a:r>
              <a:rPr lang="pt-PT" sz="2400" b="0" dirty="0" err="1"/>
              <a:t>aspecto</a:t>
            </a:r>
            <a:r>
              <a:rPr lang="pt-PT" sz="2400" b="0" dirty="0"/>
              <a:t> químico), além da influência climática e biológica.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C5B2CAB2-1963-4A07-BEC9-3550F35ED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134" y="81597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72033" y="6237288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8CF927C9-B0DA-46BD-80CA-FC12633C43D0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13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564025" y="578073"/>
            <a:ext cx="111410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rgbClr val="00B050"/>
                </a:solidFill>
              </a:rPr>
              <a:t>Indicadores Físicos</a:t>
            </a: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1564025" y="1791092"/>
            <a:ext cx="9081247" cy="37856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pt-PT" sz="2400" b="0" dirty="0"/>
          </a:p>
          <a:p>
            <a:r>
              <a:rPr lang="pt-PT" sz="2400" u="sng" dirty="0"/>
              <a:t>Densidade do Solo (</a:t>
            </a:r>
            <a:r>
              <a:rPr lang="pt-PT" sz="2400" u="sng" dirty="0" err="1"/>
              <a:t>Ds</a:t>
            </a:r>
            <a:r>
              <a:rPr lang="pt-PT" sz="2400" u="sng" dirty="0"/>
              <a:t>)</a:t>
            </a:r>
            <a:r>
              <a:rPr lang="pt-PT" sz="2400" dirty="0"/>
              <a:t> - </a:t>
            </a:r>
            <a:r>
              <a:rPr lang="pt-PT" sz="2400" b="0" dirty="0"/>
              <a:t>Relação massa de sólidos - volume total ocupado pela massa, incluindo espaço ocupado pelo ar e pela água. </a:t>
            </a:r>
          </a:p>
          <a:p>
            <a:endParaRPr lang="pt-PT" sz="2400" b="0" dirty="0"/>
          </a:p>
          <a:p>
            <a:r>
              <a:rPr lang="pt-PT" sz="2400" b="0" dirty="0" err="1"/>
              <a:t>Reflecte</a:t>
            </a:r>
            <a:r>
              <a:rPr lang="pt-PT" sz="2400" b="0" dirty="0"/>
              <a:t> o arranjo das partículas definindo as características do sistema poroso. A permeabilidade do solo, por sua vez, é inversamente proporcional à densidade do solo, sendo importante para indicar a capacidade de armazenamento de água para as plantas e para que se possa encontrar as melhores práticas de conservação do solo e água.</a:t>
            </a:r>
          </a:p>
          <a:p>
            <a:pPr algn="ctr"/>
            <a:endParaRPr lang="pt-PT" sz="2400" b="0" dirty="0"/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B0838544-95D0-4224-8FE8-27F28138A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1592604" y="1656416"/>
            <a:ext cx="6663889" cy="47089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u="sng" dirty="0"/>
              <a:t>Relacionados com o  arranjo de partículas e poros</a:t>
            </a:r>
            <a:r>
              <a:rPr lang="pt-PT" sz="2400" dirty="0"/>
              <a:t>:</a:t>
            </a:r>
          </a:p>
          <a:p>
            <a:pPr>
              <a:spcBef>
                <a:spcPct val="50000"/>
              </a:spcBef>
              <a:buFont typeface="Wingdings" pitchFamily="2" charset="2"/>
              <a:buChar char="Ä"/>
            </a:pPr>
            <a:r>
              <a:rPr lang="pt-PT" sz="2400" u="sng" dirty="0"/>
              <a:t>Densidade do solo</a:t>
            </a:r>
          </a:p>
          <a:p>
            <a:pPr>
              <a:spcBef>
                <a:spcPct val="50000"/>
              </a:spcBef>
            </a:pPr>
            <a:r>
              <a:rPr lang="pt-PT" sz="2400" dirty="0"/>
              <a:t>Porosidade</a:t>
            </a:r>
          </a:p>
          <a:p>
            <a:pPr>
              <a:spcBef>
                <a:spcPct val="50000"/>
              </a:spcBef>
              <a:buFont typeface="Wingdings" pitchFamily="2" charset="2"/>
              <a:buChar char="Ä"/>
            </a:pPr>
            <a:r>
              <a:rPr lang="pt-PT" sz="2400" u="sng" dirty="0"/>
              <a:t>Estabilidade de agregados</a:t>
            </a:r>
          </a:p>
          <a:p>
            <a:pPr>
              <a:spcBef>
                <a:spcPct val="50000"/>
              </a:spcBef>
            </a:pPr>
            <a:r>
              <a:rPr lang="pt-PT" sz="2400" dirty="0"/>
              <a:t>Textura</a:t>
            </a:r>
          </a:p>
          <a:p>
            <a:pPr>
              <a:spcBef>
                <a:spcPct val="50000"/>
              </a:spcBef>
            </a:pPr>
            <a:r>
              <a:rPr lang="pt-PT" sz="2400" dirty="0"/>
              <a:t>Formação de crosta</a:t>
            </a:r>
          </a:p>
          <a:p>
            <a:pPr>
              <a:spcBef>
                <a:spcPct val="50000"/>
              </a:spcBef>
            </a:pPr>
            <a:r>
              <a:rPr lang="pt-PT" sz="2400" dirty="0"/>
              <a:t>Compactação</a:t>
            </a:r>
          </a:p>
          <a:p>
            <a:pPr>
              <a:spcBef>
                <a:spcPct val="50000"/>
              </a:spcBef>
            </a:pPr>
            <a:r>
              <a:rPr lang="pt-PT" sz="2400" dirty="0"/>
              <a:t>Temperatura do solo</a:t>
            </a: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976718" y="549275"/>
            <a:ext cx="996427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rgbClr val="00B050"/>
                </a:solidFill>
              </a:rPr>
              <a:t>Indicadores Físicos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541622" y="1902666"/>
            <a:ext cx="2937933" cy="3595687"/>
            <a:chOff x="3424" y="1117"/>
            <a:chExt cx="1388" cy="2265"/>
          </a:xfrm>
        </p:grpSpPr>
        <p:sp>
          <p:nvSpPr>
            <p:cNvPr id="144387" name="Text Box 3"/>
            <p:cNvSpPr txBox="1">
              <a:spLocks noChangeArrowheads="1"/>
            </p:cNvSpPr>
            <p:nvPr/>
          </p:nvSpPr>
          <p:spPr bwMode="auto">
            <a:xfrm>
              <a:off x="3424" y="2432"/>
              <a:ext cx="1316" cy="9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t-PT" sz="20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Crescimento das raízes</a:t>
              </a:r>
            </a:p>
            <a:p>
              <a:pPr>
                <a:lnSpc>
                  <a:spcPct val="120000"/>
                </a:lnSpc>
              </a:pPr>
              <a:r>
                <a:rPr lang="pt-PT" sz="20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Emergência de plântulas</a:t>
              </a:r>
            </a:p>
            <a:p>
              <a:pPr>
                <a:lnSpc>
                  <a:spcPct val="120000"/>
                </a:lnSpc>
              </a:pPr>
              <a:r>
                <a:rPr lang="pt-PT" sz="20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Infiltração/Arejamento</a:t>
              </a:r>
            </a:p>
            <a:p>
              <a:endParaRPr lang="pt-PT" sz="20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696" y="1117"/>
              <a:ext cx="1116" cy="1116"/>
              <a:chOff x="3923" y="1162"/>
              <a:chExt cx="1116" cy="1116"/>
            </a:xfrm>
          </p:grpSpPr>
          <p:sp>
            <p:nvSpPr>
              <p:cNvPr id="144389" name="AutoShape 5"/>
              <p:cNvSpPr>
                <a:spLocks noChangeArrowheads="1"/>
              </p:cNvSpPr>
              <p:nvPr/>
            </p:nvSpPr>
            <p:spPr bwMode="auto">
              <a:xfrm>
                <a:off x="4422" y="1459"/>
                <a:ext cx="87" cy="233"/>
              </a:xfrm>
              <a:prstGeom prst="curvedDownArrow">
                <a:avLst>
                  <a:gd name="adj1" fmla="val 33117"/>
                  <a:gd name="adj2" fmla="val 66234"/>
                  <a:gd name="adj3" fmla="val 33333"/>
                </a:avLst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pt-PT"/>
              </a:p>
            </p:txBody>
          </p:sp>
          <p:sp>
            <p:nvSpPr>
              <p:cNvPr id="144390" name="UTurnArrow"/>
              <p:cNvSpPr>
                <a:spLocks noEditPoints="1" noChangeArrowheads="1"/>
              </p:cNvSpPr>
              <p:nvPr/>
            </p:nvSpPr>
            <p:spPr bwMode="auto">
              <a:xfrm>
                <a:off x="3923" y="1162"/>
                <a:ext cx="1116" cy="1116"/>
              </a:xfrm>
              <a:custGeom>
                <a:avLst/>
                <a:gdLst>
                  <a:gd name="G0" fmla="+- 0 0 0"/>
                  <a:gd name="G1" fmla="+- 5574 0 0"/>
                  <a:gd name="G2" fmla="*/ 5574 1 2"/>
                  <a:gd name="G3" fmla="*/ 9725 1 2"/>
                  <a:gd name="G4" fmla="+- 10800 G3 G2"/>
                  <a:gd name="G5" fmla="+- 10800 G3 0"/>
                  <a:gd name="G6" fmla="+- G5 G2 0"/>
                  <a:gd name="G7" fmla="*/ G6 1 2"/>
                  <a:gd name="G8" fmla="+- 9725 0 0"/>
                  <a:gd name="G9" fmla="+- 21600 0 5574"/>
                  <a:gd name="G10" fmla="+- 21600 0 9725"/>
                  <a:gd name="G11" fmla="min G10 8691"/>
                  <a:gd name="G12" fmla="+- 8826 0 0"/>
                  <a:gd name="G13" fmla="+- 14865 0 5975"/>
                  <a:gd name="G14" fmla="+- 14865 0 0"/>
                  <a:gd name="G15" fmla="*/ 5574 5842 6110"/>
                  <a:gd name="G16" fmla="+- 8826 1350 0"/>
                  <a:gd name="G17" fmla="+- 8310 0 G15"/>
                  <a:gd name="G18" fmla="*/ G17 G7 8310"/>
                  <a:gd name="G19" fmla="+- 5574 G18 0"/>
                  <a:gd name="G20" fmla="+- G4 0 G18"/>
                  <a:gd name="T0" fmla="*/ 9225 w 21600"/>
                  <a:gd name="T1" fmla="*/ 0 h 21600"/>
                  <a:gd name="T2" fmla="*/ 2787 w 21600"/>
                  <a:gd name="T3" fmla="*/ 21600 h 21600"/>
                  <a:gd name="T4" fmla="*/ 9725 w 21600"/>
                  <a:gd name="T5" fmla="*/ 8826 h 21600"/>
                  <a:gd name="T6" fmla="*/ 15663 w 21600"/>
                  <a:gd name="T7" fmla="*/ 14865 h 21600"/>
                  <a:gd name="T8" fmla="*/ 21600 w 21600"/>
                  <a:gd name="T9" fmla="*/ 8826 h 21600"/>
                  <a:gd name="T10" fmla="*/ 17694720 60000 65536"/>
                  <a:gd name="T11" fmla="*/ 5898240 60000 65536"/>
                  <a:gd name="T12" fmla="*/ 5898240 60000 65536"/>
                  <a:gd name="T13" fmla="*/ 5898240 60000 65536"/>
                  <a:gd name="T14" fmla="*/ 0 60000 65536"/>
                  <a:gd name="T15" fmla="*/ 0 w 21600"/>
                  <a:gd name="T16" fmla="*/ 8310 h 21600"/>
                  <a:gd name="T17" fmla="*/ G1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15663" y="14865"/>
                    </a:moveTo>
                    <a:lnTo>
                      <a:pt x="21600" y="8826"/>
                    </a:lnTo>
                    <a:lnTo>
                      <a:pt x="18450" y="8826"/>
                    </a:lnTo>
                    <a:lnTo>
                      <a:pt x="18450" y="8310"/>
                    </a:lnTo>
                    <a:cubicBezTo>
                      <a:pt x="18450" y="3721"/>
                      <a:pt x="14320" y="0"/>
                      <a:pt x="9225" y="0"/>
                    </a:cubicBezTo>
                    <a:cubicBezTo>
                      <a:pt x="4130" y="0"/>
                      <a:pt x="0" y="3799"/>
                      <a:pt x="0" y="8485"/>
                    </a:cubicBezTo>
                    <a:lnTo>
                      <a:pt x="0" y="21600"/>
                    </a:lnTo>
                    <a:lnTo>
                      <a:pt x="5574" y="21600"/>
                    </a:lnTo>
                    <a:lnTo>
                      <a:pt x="5574" y="8310"/>
                    </a:lnTo>
                    <a:cubicBezTo>
                      <a:pt x="5574" y="6664"/>
                      <a:pt x="7055" y="5330"/>
                      <a:pt x="8882" y="5330"/>
                    </a:cubicBezTo>
                    <a:lnTo>
                      <a:pt x="9568" y="5330"/>
                    </a:lnTo>
                    <a:cubicBezTo>
                      <a:pt x="11395" y="5330"/>
                      <a:pt x="12876" y="6664"/>
                      <a:pt x="12876" y="8310"/>
                    </a:cubicBezTo>
                    <a:lnTo>
                      <a:pt x="12876" y="8826"/>
                    </a:lnTo>
                    <a:lnTo>
                      <a:pt x="9725" y="882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pt-PT"/>
              </a:p>
            </p:txBody>
          </p:sp>
        </p:grpSp>
      </p:grp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EF006FA6-D429-4D83-8367-337BAD91A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72033" y="6237288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7F4C4717-5258-42E4-84D4-B99244F77FBA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15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739470" y="420562"/>
            <a:ext cx="810992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rgbClr val="0070C0"/>
                </a:solidFill>
              </a:rPr>
              <a:t>Indicadores Químicos</a:t>
            </a:r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1528353" y="1579314"/>
            <a:ext cx="10041347" cy="4154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pt-PT" sz="2400" u="sng" dirty="0"/>
              <a:t>pH e condutividade </a:t>
            </a:r>
            <a:r>
              <a:rPr lang="pt-PT" sz="2400" u="sng" dirty="0" err="1"/>
              <a:t>eléctrica</a:t>
            </a:r>
            <a:endParaRPr lang="pt-PT" sz="2400" u="sng" dirty="0"/>
          </a:p>
          <a:p>
            <a:pPr algn="ctr"/>
            <a:endParaRPr lang="pt-PT" sz="800" b="0" u="sng" dirty="0"/>
          </a:p>
          <a:p>
            <a:r>
              <a:rPr lang="pt-PT" sz="2400" u="sng" dirty="0"/>
              <a:t>Macro e micronutrientes do solo</a:t>
            </a:r>
            <a:r>
              <a:rPr lang="pt-PT" sz="2400" dirty="0"/>
              <a:t> - </a:t>
            </a:r>
            <a:r>
              <a:rPr lang="pt-PT" sz="2400" b="0" dirty="0"/>
              <a:t>Indicam alterações no ecossistema natural; também servem para indicar os tipos técnicas culturais que mais alteram o ambiente.</a:t>
            </a:r>
          </a:p>
          <a:p>
            <a:pPr algn="ctr"/>
            <a:endParaRPr lang="pt-PT" sz="800" b="0" u="sng" dirty="0"/>
          </a:p>
          <a:p>
            <a:r>
              <a:rPr lang="pt-PT" sz="2400" u="sng" dirty="0"/>
              <a:t>Metais pesados e elementos vestigiais e </a:t>
            </a:r>
            <a:r>
              <a:rPr lang="pt-PT" sz="2400" u="sng" dirty="0" err="1"/>
              <a:t>radioactivos</a:t>
            </a:r>
            <a:r>
              <a:rPr lang="pt-PT" sz="2400" dirty="0"/>
              <a:t> </a:t>
            </a:r>
            <a:r>
              <a:rPr lang="pt-PT" sz="2400" b="0" dirty="0"/>
              <a:t>- A quantidade destes elementos presentes no solo permite estimar o grau de poluição do solo, lençol freático e cursos de água.</a:t>
            </a:r>
          </a:p>
          <a:p>
            <a:pPr algn="ctr"/>
            <a:endParaRPr lang="pt-PT" sz="800" u="sng" dirty="0"/>
          </a:p>
          <a:p>
            <a:r>
              <a:rPr lang="pt-PT" sz="2400" u="sng" dirty="0"/>
              <a:t>Carbono orgânico e matéria orgânica</a:t>
            </a:r>
            <a:r>
              <a:rPr lang="pt-PT" sz="2400" dirty="0"/>
              <a:t> - </a:t>
            </a:r>
            <a:r>
              <a:rPr lang="pt-PT" sz="2400" b="0" dirty="0"/>
              <a:t>Referencia a </a:t>
            </a:r>
            <a:r>
              <a:rPr lang="pt-PT" sz="2400" b="0" dirty="0" err="1"/>
              <a:t>actividade</a:t>
            </a:r>
            <a:r>
              <a:rPr lang="pt-PT" sz="2400" b="0" dirty="0"/>
              <a:t> microbiana nos diferentes ecossistemas, bem como a influência do coberto vegetal na produção de matéria orgânica. 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DF4AD8B6-CB5F-4098-AFF8-4E42DC142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1070" y="106939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1807758" y="2531969"/>
            <a:ext cx="6096000" cy="3187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pt-PT" sz="2400" b="0"/>
              <a:t>pH</a:t>
            </a:r>
          </a:p>
          <a:p>
            <a:pPr>
              <a:lnSpc>
                <a:spcPct val="120000"/>
              </a:lnSpc>
            </a:pPr>
            <a:r>
              <a:rPr lang="pt-PT" sz="2400" b="0"/>
              <a:t>Matéria orgânica</a:t>
            </a:r>
          </a:p>
          <a:p>
            <a:pPr>
              <a:lnSpc>
                <a:spcPct val="120000"/>
              </a:lnSpc>
            </a:pPr>
            <a:r>
              <a:rPr lang="pt-PT" sz="2400" b="0"/>
              <a:t>Ciclagem de nutrientes</a:t>
            </a:r>
          </a:p>
          <a:p>
            <a:pPr>
              <a:lnSpc>
                <a:spcPct val="120000"/>
              </a:lnSpc>
            </a:pPr>
            <a:r>
              <a:rPr lang="pt-PT" sz="2400" b="0"/>
              <a:t>Metais pesados</a:t>
            </a:r>
          </a:p>
          <a:p>
            <a:pPr>
              <a:lnSpc>
                <a:spcPct val="120000"/>
              </a:lnSpc>
            </a:pPr>
            <a:r>
              <a:rPr lang="pt-PT" sz="2400" b="0"/>
              <a:t>Compostos radioactivos</a:t>
            </a:r>
          </a:p>
          <a:p>
            <a:pPr>
              <a:lnSpc>
                <a:spcPct val="120000"/>
              </a:lnSpc>
            </a:pPr>
            <a:r>
              <a:rPr lang="pt-PT" sz="2400" b="0"/>
              <a:t>Nutrientes (N, P, K)</a:t>
            </a:r>
          </a:p>
          <a:p>
            <a:pPr>
              <a:lnSpc>
                <a:spcPct val="120000"/>
              </a:lnSpc>
            </a:pPr>
            <a:r>
              <a:rPr lang="pt-PT" sz="2400" b="0"/>
              <a:t>Condutividade eléctrica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826253" y="1606084"/>
            <a:ext cx="2745318" cy="3873499"/>
            <a:chOff x="3606" y="1026"/>
            <a:chExt cx="1297" cy="2440"/>
          </a:xfrm>
        </p:grpSpPr>
        <p:sp>
          <p:nvSpPr>
            <p:cNvPr id="143366" name="Text Box 6"/>
            <p:cNvSpPr txBox="1">
              <a:spLocks noChangeArrowheads="1"/>
            </p:cNvSpPr>
            <p:nvPr/>
          </p:nvSpPr>
          <p:spPr bwMode="auto">
            <a:xfrm>
              <a:off x="3606" y="2477"/>
              <a:ext cx="1116" cy="9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t-PT" sz="20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Relação solo - planta</a:t>
              </a:r>
            </a:p>
            <a:p>
              <a:pPr>
                <a:lnSpc>
                  <a:spcPct val="120000"/>
                </a:lnSpc>
              </a:pPr>
              <a:r>
                <a:rPr lang="pt-PT" sz="20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Qualidade da água</a:t>
              </a:r>
            </a:p>
            <a:p>
              <a:pPr>
                <a:lnSpc>
                  <a:spcPct val="120000"/>
                </a:lnSpc>
              </a:pPr>
              <a:r>
                <a:rPr lang="pt-PT" sz="20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Poder tampão</a:t>
              </a:r>
            </a:p>
            <a:p>
              <a:pPr>
                <a:lnSpc>
                  <a:spcPct val="120000"/>
                </a:lnSpc>
              </a:pPr>
              <a:r>
                <a:rPr lang="pt-PT" sz="20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Nutrientes</a:t>
              </a:r>
            </a:p>
          </p:txBody>
        </p:sp>
        <p:sp>
          <p:nvSpPr>
            <p:cNvPr id="143368" name="AutoShape 8"/>
            <p:cNvSpPr>
              <a:spLocks noChangeArrowheads="1"/>
            </p:cNvSpPr>
            <p:nvPr/>
          </p:nvSpPr>
          <p:spPr bwMode="auto">
            <a:xfrm>
              <a:off x="4332" y="1413"/>
              <a:ext cx="87" cy="233"/>
            </a:xfrm>
            <a:prstGeom prst="curvedDownArrow">
              <a:avLst>
                <a:gd name="adj1" fmla="val 33117"/>
                <a:gd name="adj2" fmla="val 66234"/>
                <a:gd name="adj3" fmla="val 33333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pt-PT"/>
            </a:p>
          </p:txBody>
        </p:sp>
        <p:sp>
          <p:nvSpPr>
            <p:cNvPr id="143370" name="UTurnArrow"/>
            <p:cNvSpPr>
              <a:spLocks noEditPoints="1" noChangeArrowheads="1"/>
            </p:cNvSpPr>
            <p:nvPr/>
          </p:nvSpPr>
          <p:spPr bwMode="auto">
            <a:xfrm>
              <a:off x="3787" y="1026"/>
              <a:ext cx="1116" cy="1116"/>
            </a:xfrm>
            <a:custGeom>
              <a:avLst/>
              <a:gdLst>
                <a:gd name="G0" fmla="+- 0 0 0"/>
                <a:gd name="G1" fmla="+- 5574 0 0"/>
                <a:gd name="G2" fmla="*/ 5574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5574"/>
                <a:gd name="G10" fmla="+- 21600 0 9725"/>
                <a:gd name="G11" fmla="min G10 8691"/>
                <a:gd name="G12" fmla="+- 8826 0 0"/>
                <a:gd name="G13" fmla="+- 14865 0 5975"/>
                <a:gd name="G14" fmla="+- 14865 0 0"/>
                <a:gd name="G15" fmla="*/ 5574 5842 6110"/>
                <a:gd name="G16" fmla="+- 8826 1350 0"/>
                <a:gd name="G17" fmla="+- 8310 0 G15"/>
                <a:gd name="G18" fmla="*/ G17 G7 8310"/>
                <a:gd name="G19" fmla="+- 5574 G18 0"/>
                <a:gd name="G20" fmla="+- G4 0 G18"/>
                <a:gd name="T0" fmla="*/ 9225 w 21600"/>
                <a:gd name="T1" fmla="*/ 0 h 21600"/>
                <a:gd name="T2" fmla="*/ 2787 w 21600"/>
                <a:gd name="T3" fmla="*/ 21600 h 21600"/>
                <a:gd name="T4" fmla="*/ 9725 w 21600"/>
                <a:gd name="T5" fmla="*/ 8826 h 21600"/>
                <a:gd name="T6" fmla="*/ 15663 w 21600"/>
                <a:gd name="T7" fmla="*/ 14865 h 21600"/>
                <a:gd name="T8" fmla="*/ 21600 w 21600"/>
                <a:gd name="T9" fmla="*/ 8826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4865"/>
                  </a:moveTo>
                  <a:lnTo>
                    <a:pt x="21600" y="8826"/>
                  </a:lnTo>
                  <a:lnTo>
                    <a:pt x="18450" y="8826"/>
                  </a:lnTo>
                  <a:lnTo>
                    <a:pt x="18450" y="8310"/>
                  </a:lnTo>
                  <a:cubicBezTo>
                    <a:pt x="18450" y="3721"/>
                    <a:pt x="14320" y="0"/>
                    <a:pt x="9225" y="0"/>
                  </a:cubicBezTo>
                  <a:cubicBezTo>
                    <a:pt x="4130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5574" y="21600"/>
                  </a:lnTo>
                  <a:lnTo>
                    <a:pt x="5574" y="8310"/>
                  </a:lnTo>
                  <a:cubicBezTo>
                    <a:pt x="5574" y="6664"/>
                    <a:pt x="7055" y="5330"/>
                    <a:pt x="8882" y="5330"/>
                  </a:cubicBezTo>
                  <a:lnTo>
                    <a:pt x="9568" y="5330"/>
                  </a:lnTo>
                  <a:cubicBezTo>
                    <a:pt x="11395" y="5330"/>
                    <a:pt x="12876" y="6664"/>
                    <a:pt x="12876" y="8310"/>
                  </a:cubicBezTo>
                  <a:lnTo>
                    <a:pt x="12876" y="8826"/>
                  </a:lnTo>
                  <a:lnTo>
                    <a:pt x="9725" y="8826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748118" y="583079"/>
            <a:ext cx="113830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rgbClr val="0070C0"/>
                </a:solidFill>
              </a:rPr>
              <a:t>Indicadores Químicos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BBD06FE4-E5B6-43B4-ADC0-E742D7647C80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17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1685109" y="2133600"/>
            <a:ext cx="9501476" cy="2462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800" b="0" dirty="0"/>
              <a:t>Respiração Basal do solo;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800" b="0" dirty="0"/>
              <a:t>População e Biomassa microbiana (microfauna);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800" b="0" dirty="0"/>
              <a:t>Fauna do Solo (macro e </a:t>
            </a:r>
            <a:r>
              <a:rPr lang="pt-PT" sz="2800" b="0" dirty="0" err="1"/>
              <a:t>mesofauna</a:t>
            </a:r>
            <a:r>
              <a:rPr lang="pt-PT" sz="2800" b="0" dirty="0"/>
              <a:t>);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800" b="0" dirty="0"/>
              <a:t>Percentagem de cobertura do solo;</a:t>
            </a: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543993" y="549275"/>
            <a:ext cx="1109212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chemeClr val="tx2">
                    <a:lumMod val="75000"/>
                  </a:schemeClr>
                </a:solidFill>
              </a:rPr>
              <a:t>Indicadores Biológicos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03F30C11-2FC5-4A6F-A866-1FAE37B50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72033" y="6237288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264BCAF7-B819-4654-AEC3-4819F3F92E34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18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828799" y="456293"/>
            <a:ext cx="1089025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chemeClr val="tx2">
                    <a:lumMod val="75000"/>
                  </a:schemeClr>
                </a:solidFill>
              </a:rPr>
              <a:t>Indicadores Biológicos</a:t>
            </a: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1802674" y="2127507"/>
            <a:ext cx="9254491" cy="353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pt-PT" sz="2800" b="0" dirty="0"/>
          </a:p>
          <a:p>
            <a:r>
              <a:rPr lang="pt-PT" sz="2800" u="sng" dirty="0"/>
              <a:t>População microbiana (avaliação)</a:t>
            </a:r>
            <a:r>
              <a:rPr lang="pt-PT" sz="2800" dirty="0"/>
              <a:t> - </a:t>
            </a:r>
            <a:r>
              <a:rPr lang="pt-PT" sz="2800" b="0" dirty="0"/>
              <a:t>Visa verificar </a:t>
            </a:r>
            <a:r>
              <a:rPr lang="pt-PT" sz="2800" b="0" u="sng" dirty="0"/>
              <a:t>quantitativa</a:t>
            </a:r>
            <a:r>
              <a:rPr lang="pt-PT" sz="2800" b="0" dirty="0"/>
              <a:t> e </a:t>
            </a:r>
            <a:r>
              <a:rPr lang="pt-PT" sz="2800" b="0" u="sng" dirty="0"/>
              <a:t>qualitativamente</a:t>
            </a:r>
            <a:r>
              <a:rPr lang="pt-PT" sz="2800" b="0" dirty="0"/>
              <a:t> como e quais foram as alterações no meio, calculando-se o índice de diversidade, frequência de ocorrência de espécies etc., para que se possa comparar se o impacto aumentou ou diminuiu a diversidade nos ecossistemas.</a:t>
            </a:r>
          </a:p>
          <a:p>
            <a:pPr algn="ctr"/>
            <a:endParaRPr lang="pt-PT" sz="2800" b="0" dirty="0"/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B4ACCAE3-D006-42CC-A50C-E02546A27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72033" y="6237288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BD9E1E73-6649-4B39-875F-CC0ED6E1603B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19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1990814" y="675976"/>
            <a:ext cx="9621219" cy="31085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pt-PT" sz="2800" dirty="0">
                <a:solidFill>
                  <a:schemeClr val="tx2">
                    <a:lumMod val="75000"/>
                  </a:schemeClr>
                </a:solidFill>
              </a:rPr>
              <a:t>Biomassa Microbiana</a:t>
            </a:r>
            <a:r>
              <a:rPr lang="pt-PT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endParaRPr lang="pt-PT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t-PT" sz="2400" b="0" dirty="0"/>
              <a:t>Define-se como a parte viva da matéria orgânica do solo (organismos menores do que 0,1 mm, predominando fungos, bactérias e </a:t>
            </a:r>
            <a:r>
              <a:rPr lang="pt-PT" sz="2400" b="0" dirty="0" err="1"/>
              <a:t>actinomicetas</a:t>
            </a:r>
            <a:r>
              <a:rPr lang="pt-PT" sz="2400" b="0" dirty="0"/>
              <a:t>). </a:t>
            </a:r>
          </a:p>
          <a:p>
            <a:endParaRPr lang="pt-PT" sz="2400" b="0" dirty="0"/>
          </a:p>
          <a:p>
            <a:r>
              <a:rPr lang="pt-PT" sz="2400" b="0" dirty="0"/>
              <a:t>Representa aproximadamente de 1 a 4% do carbono total do solo. É a principal fonte de enzimas do solo.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183192" y="4095160"/>
            <a:ext cx="8928100" cy="2368550"/>
            <a:chOff x="432" y="1584"/>
            <a:chExt cx="4848" cy="2544"/>
          </a:xfrm>
        </p:grpSpPr>
        <p:pic>
          <p:nvPicPr>
            <p:cNvPr id="175120" name="Picture 16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4" y="1584"/>
              <a:ext cx="1536" cy="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pic>
          <p:nvPicPr>
            <p:cNvPr id="175121" name="Picture 17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2" y="1584"/>
              <a:ext cx="3024" cy="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</p:grpSp>
      <p:sp>
        <p:nvSpPr>
          <p:cNvPr id="175122" name="Text Box 18"/>
          <p:cNvSpPr txBox="1">
            <a:spLocks noChangeArrowheads="1"/>
          </p:cNvSpPr>
          <p:nvPr/>
        </p:nvSpPr>
        <p:spPr bwMode="auto">
          <a:xfrm>
            <a:off x="3983567" y="5013325"/>
            <a:ext cx="22352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sz="2800" b="0">
                <a:solidFill>
                  <a:schemeClr val="bg1"/>
                </a:solidFill>
                <a:latin typeface="Times New Roman" pitchFamily="18" charset="0"/>
              </a:rPr>
              <a:t>Fungos</a:t>
            </a:r>
          </a:p>
        </p:txBody>
      </p:sp>
      <p:sp>
        <p:nvSpPr>
          <p:cNvPr id="175123" name="Text Box 19"/>
          <p:cNvSpPr txBox="1">
            <a:spLocks noChangeArrowheads="1"/>
          </p:cNvSpPr>
          <p:nvPr/>
        </p:nvSpPr>
        <p:spPr bwMode="auto">
          <a:xfrm>
            <a:off x="8493029" y="4949530"/>
            <a:ext cx="22352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sz="2800" b="0" dirty="0">
                <a:solidFill>
                  <a:schemeClr val="bg1"/>
                </a:solidFill>
                <a:latin typeface="Times New Roman" pitchFamily="18" charset="0"/>
              </a:rPr>
              <a:t>Bactérias</a:t>
            </a:r>
          </a:p>
        </p:txBody>
      </p: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983DBA23-FBEE-4BC4-B37D-39622B7C9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466" y="85482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SOLO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solo é a camada superficial da litosfera, formada por rocha finamente decomposta, restos de plantas e animais, e seres vivos (bactérias, fungos, algas, protozoários, </a:t>
            </a:r>
            <a:r>
              <a:rPr lang="pt-PT" dirty="0" err="1"/>
              <a:t>nemátodos</a:t>
            </a:r>
            <a:r>
              <a:rPr lang="pt-PT" dirty="0"/>
              <a:t> e insetos), constituindo um verdadeiro ecossistema.</a:t>
            </a:r>
          </a:p>
          <a:p>
            <a:endParaRPr lang="pt-PT" dirty="0"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FC622D14-7C97-4076-AD42-FCA584DCF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2316664" y="561521"/>
            <a:ext cx="8260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dirty="0"/>
              <a:t>Distribuição da BIOMASSA MICROBIANA no perfil do solo </a:t>
            </a:r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667" y="1557338"/>
            <a:ext cx="4610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5520267" y="1916114"/>
            <a:ext cx="59520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400" b="0" dirty="0"/>
              <a:t>Concentração decrescente de microrganismos com a profundidade, em função da matéria orgânica do solo.</a:t>
            </a:r>
          </a:p>
        </p:txBody>
      </p:sp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3228280" y="4331836"/>
            <a:ext cx="787188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400" b="0" u="sng" dirty="0"/>
              <a:t>Flutuações ocorrem devido a:</a:t>
            </a:r>
          </a:p>
          <a:p>
            <a:endParaRPr lang="pt-BR" sz="800" b="0" u="sng" dirty="0"/>
          </a:p>
          <a:p>
            <a:r>
              <a:rPr lang="pt-BR" sz="2400" dirty="0"/>
              <a:t>• </a:t>
            </a:r>
            <a:r>
              <a:rPr lang="pt-BR" sz="2400" b="0" dirty="0"/>
              <a:t>presença de sistema radicular</a:t>
            </a:r>
          </a:p>
          <a:p>
            <a:r>
              <a:rPr lang="pt-BR" sz="2400" b="0" dirty="0"/>
              <a:t>• presença de substrato e </a:t>
            </a:r>
            <a:r>
              <a:rPr lang="pt-BR" sz="2400" b="0" dirty="0" err="1"/>
              <a:t>oxigénio</a:t>
            </a:r>
            <a:endParaRPr lang="pt-BR" sz="2400" b="0" dirty="0"/>
          </a:p>
          <a:p>
            <a:r>
              <a:rPr lang="pt-BR" sz="2400" b="0" dirty="0"/>
              <a:t>• variações da textura</a:t>
            </a:r>
          </a:p>
          <a:p>
            <a:r>
              <a:rPr lang="pt-BR" sz="2400" b="0" dirty="0"/>
              <a:t>• presença de lençol freático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B30FAF40-B584-4325-91B5-AD2AA0FFD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3900" y="35575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72033" y="6237288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90CC38E8-46C6-432D-B769-3DB25E269BC9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667435" y="266887"/>
            <a:ext cx="112173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chemeClr val="tx2">
                    <a:lumMod val="75000"/>
                  </a:schemeClr>
                </a:solidFill>
              </a:rPr>
              <a:t>Indicadores Biológicos</a:t>
            </a:r>
          </a:p>
        </p:txBody>
      </p:sp>
      <p:grpSp>
        <p:nvGrpSpPr>
          <p:cNvPr id="2" name="Grupo 8"/>
          <p:cNvGrpSpPr/>
          <p:nvPr/>
        </p:nvGrpSpPr>
        <p:grpSpPr>
          <a:xfrm>
            <a:off x="2162628" y="1098489"/>
            <a:ext cx="8128000" cy="5418667"/>
            <a:chOff x="2162628" y="1098489"/>
            <a:chExt cx="8128000" cy="5418667"/>
          </a:xfrm>
        </p:grpSpPr>
        <p:graphicFrame>
          <p:nvGraphicFramePr>
            <p:cNvPr id="8" name="Diagrama 7"/>
            <p:cNvGraphicFramePr/>
            <p:nvPr/>
          </p:nvGraphicFramePr>
          <p:xfrm>
            <a:off x="2162628" y="1098489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7650" name="Picture 2" descr="Collembola. Image credit: Paul Chamberlain, used by kind permission of the Centre for Ecology and Hydrolog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406844" y="3721372"/>
              <a:ext cx="1905000" cy="1562100"/>
            </a:xfrm>
            <a:prstGeom prst="rect">
              <a:avLst/>
            </a:prstGeom>
            <a:noFill/>
          </p:spPr>
        </p:pic>
        <p:pic>
          <p:nvPicPr>
            <p:cNvPr id="27652" name="Picture 4" descr="An African termite mound - taller than you!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228422" y="3013936"/>
              <a:ext cx="1905000" cy="2247901"/>
            </a:xfrm>
            <a:prstGeom prst="rect">
              <a:avLst/>
            </a:prstGeom>
            <a:noFill/>
          </p:spPr>
        </p:pic>
        <p:pic>
          <p:nvPicPr>
            <p:cNvPr id="27654" name="Picture 6" descr="A nematode worm. Image credit: Karl Ritz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55084" y="3775165"/>
              <a:ext cx="1905000" cy="151365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8186" y="293914"/>
            <a:ext cx="10018713" cy="1752599"/>
          </a:xfrm>
        </p:spPr>
        <p:txBody>
          <a:bodyPr/>
          <a:lstStyle/>
          <a:p>
            <a:r>
              <a:rPr lang="pt-PT" dirty="0"/>
              <a:t>Caracterização da microfauna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0366" y="1560184"/>
            <a:ext cx="10621831" cy="367066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 </a:t>
            </a:r>
            <a:r>
              <a:rPr lang="en-US" b="1" dirty="0" err="1"/>
              <a:t>Microfauna</a:t>
            </a:r>
            <a:r>
              <a:rPr lang="en-US" b="1" dirty="0"/>
              <a:t> </a:t>
            </a:r>
            <a:r>
              <a:rPr lang="en-US" dirty="0"/>
              <a:t>é o </a:t>
            </a:r>
            <a:r>
              <a:rPr lang="en-US" dirty="0" err="1"/>
              <a:t>menor</a:t>
            </a:r>
            <a:r>
              <a:rPr lang="en-US" dirty="0"/>
              <a:t> dos </a:t>
            </a:r>
            <a:r>
              <a:rPr lang="en-US" dirty="0" err="1"/>
              <a:t>compartimentos</a:t>
            </a:r>
            <a:r>
              <a:rPr lang="en-US" dirty="0"/>
              <a:t> da fauna do solo, </a:t>
            </a:r>
            <a:r>
              <a:rPr lang="en-US" dirty="0" err="1"/>
              <a:t>cujos</a:t>
            </a:r>
            <a:r>
              <a:rPr lang="en-US" dirty="0"/>
              <a:t> </a:t>
            </a:r>
            <a:r>
              <a:rPr lang="en-US" dirty="0" err="1"/>
              <a:t>constituintes</a:t>
            </a:r>
            <a:r>
              <a:rPr lang="en-US" dirty="0"/>
              <a:t> </a:t>
            </a:r>
            <a:r>
              <a:rPr lang="en-US" dirty="0" err="1"/>
              <a:t>têm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de 0,1 mm e </a:t>
            </a:r>
            <a:r>
              <a:rPr lang="en-US" dirty="0" err="1"/>
              <a:t>só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vistos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microscópio</a:t>
            </a:r>
            <a:r>
              <a:rPr lang="en-US" dirty="0"/>
              <a:t>. </a:t>
            </a:r>
          </a:p>
          <a:p>
            <a:r>
              <a:rPr lang="en-US" dirty="0"/>
              <a:t>Os </a:t>
            </a: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nemátodos</a:t>
            </a:r>
            <a:r>
              <a:rPr lang="en-US" dirty="0"/>
              <a:t> 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protozoários</a:t>
            </a:r>
            <a:endParaRPr lang="en-US" dirty="0"/>
          </a:p>
          <a:p>
            <a:r>
              <a:rPr lang="en-US" dirty="0"/>
              <a:t>Os </a:t>
            </a:r>
            <a:r>
              <a:rPr lang="en-US" dirty="0" err="1"/>
              <a:t>nemátodos</a:t>
            </a:r>
            <a:r>
              <a:rPr lang="en-US" dirty="0"/>
              <a:t> </a:t>
            </a:r>
            <a:r>
              <a:rPr lang="en-US" dirty="0" err="1"/>
              <a:t>encontram</a:t>
            </a:r>
            <a:r>
              <a:rPr lang="en-US" dirty="0"/>
              <a:t>-se </a:t>
            </a:r>
            <a:r>
              <a:rPr lang="en-US" dirty="0" err="1"/>
              <a:t>vulgarmente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solos, </a:t>
            </a:r>
            <a:r>
              <a:rPr lang="en-US" dirty="0" err="1"/>
              <a:t>principalmente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arenosos</a:t>
            </a:r>
            <a:r>
              <a:rPr lang="en-US" dirty="0"/>
              <a:t>. </a:t>
            </a:r>
            <a:r>
              <a:rPr lang="en-US" dirty="0" err="1"/>
              <a:t>Movimentam</a:t>
            </a:r>
            <a:r>
              <a:rPr lang="en-US" dirty="0"/>
              <a:t>-se </a:t>
            </a:r>
            <a:r>
              <a:rPr lang="en-US" dirty="0" err="1"/>
              <a:t>através</a:t>
            </a:r>
            <a:r>
              <a:rPr lang="en-US" dirty="0"/>
              <a:t> de </a:t>
            </a:r>
            <a:r>
              <a:rPr lang="en-US" dirty="0" err="1"/>
              <a:t>finas</a:t>
            </a:r>
            <a:r>
              <a:rPr lang="en-US" dirty="0"/>
              <a:t> </a:t>
            </a:r>
            <a:r>
              <a:rPr lang="en-US" dirty="0" err="1"/>
              <a:t>camadas</a:t>
            </a:r>
            <a:r>
              <a:rPr lang="en-US" dirty="0"/>
              <a:t>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envolvem</a:t>
            </a:r>
            <a:r>
              <a:rPr lang="en-US" dirty="0"/>
              <a:t> as </a:t>
            </a:r>
            <a:r>
              <a:rPr lang="en-US" dirty="0" err="1"/>
              <a:t>partículas</a:t>
            </a:r>
            <a:r>
              <a:rPr lang="en-US" dirty="0"/>
              <a:t> do solo. </a:t>
            </a:r>
            <a:r>
              <a:rPr lang="en-US" dirty="0" err="1"/>
              <a:t>Alguns</a:t>
            </a:r>
            <a:r>
              <a:rPr lang="en-US" dirty="0"/>
              <a:t> deles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parasitas</a:t>
            </a:r>
            <a:r>
              <a:rPr lang="en-US" dirty="0"/>
              <a:t> e </a:t>
            </a:r>
            <a:r>
              <a:rPr lang="en-US" dirty="0" err="1"/>
              <a:t>podem</a:t>
            </a:r>
            <a:r>
              <a:rPr lang="en-US" dirty="0"/>
              <a:t> ser um </a:t>
            </a:r>
            <a:r>
              <a:rPr lang="en-US" dirty="0" err="1"/>
              <a:t>problema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certas</a:t>
            </a:r>
            <a:r>
              <a:rPr lang="en-US" dirty="0"/>
              <a:t> </a:t>
            </a:r>
            <a:r>
              <a:rPr lang="en-US" dirty="0" err="1"/>
              <a:t>cultura</a:t>
            </a:r>
            <a:r>
              <a:rPr lang="en-US" dirty="0"/>
              <a:t> (ex. </a:t>
            </a:r>
            <a:r>
              <a:rPr lang="en-US" dirty="0" err="1"/>
              <a:t>batata</a:t>
            </a:r>
            <a:r>
              <a:rPr lang="en-US" dirty="0"/>
              <a:t>). </a:t>
            </a:r>
          </a:p>
          <a:p>
            <a:r>
              <a:rPr lang="en-US" dirty="0"/>
              <a:t>Os </a:t>
            </a:r>
            <a:r>
              <a:rPr lang="en-US" dirty="0" err="1"/>
              <a:t>protozoários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pequenos</a:t>
            </a:r>
            <a:r>
              <a:rPr lang="en-US" dirty="0"/>
              <a:t> e </a:t>
            </a:r>
            <a:r>
              <a:rPr lang="en-US" dirty="0" err="1"/>
              <a:t>variam</a:t>
            </a:r>
            <a:r>
              <a:rPr lang="en-US" dirty="0"/>
              <a:t> de forma. São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consumidores</a:t>
            </a:r>
            <a:r>
              <a:rPr lang="en-US" dirty="0"/>
              <a:t> de </a:t>
            </a:r>
            <a:r>
              <a:rPr lang="en-US" dirty="0" err="1"/>
              <a:t>bactérias</a:t>
            </a:r>
            <a:r>
              <a:rPr lang="en-US" dirty="0"/>
              <a:t>.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adaptados</a:t>
            </a:r>
            <a:r>
              <a:rPr lang="en-US" dirty="0"/>
              <a:t> à </a:t>
            </a:r>
            <a:r>
              <a:rPr lang="en-US" dirty="0" err="1"/>
              <a:t>vida</a:t>
            </a:r>
            <a:r>
              <a:rPr lang="en-US" dirty="0"/>
              <a:t> no solo </a:t>
            </a:r>
            <a:r>
              <a:rPr lang="en-US" dirty="0" err="1"/>
              <a:t>porque</a:t>
            </a:r>
            <a:r>
              <a:rPr lang="en-US" dirty="0"/>
              <a:t> se </a:t>
            </a:r>
            <a:r>
              <a:rPr lang="en-US" dirty="0" err="1"/>
              <a:t>movimentam</a:t>
            </a:r>
            <a:r>
              <a:rPr lang="en-US" dirty="0"/>
              <a:t> à </a:t>
            </a:r>
            <a:r>
              <a:rPr lang="en-US" dirty="0" err="1"/>
              <a:t>superfície</a:t>
            </a:r>
            <a:r>
              <a:rPr lang="en-US" dirty="0"/>
              <a:t> das </a:t>
            </a:r>
            <a:r>
              <a:rPr lang="en-US" dirty="0" err="1"/>
              <a:t>partículas</a:t>
            </a:r>
            <a:r>
              <a:rPr lang="en-US" dirty="0"/>
              <a:t> </a:t>
            </a:r>
            <a:r>
              <a:rPr lang="en-US" dirty="0" err="1"/>
              <a:t>facilmente</a:t>
            </a:r>
            <a:r>
              <a:rPr lang="en-US" dirty="0"/>
              <a:t>, </a:t>
            </a:r>
            <a:r>
              <a:rPr lang="en-US" dirty="0" err="1"/>
              <a:t>alimentando</a:t>
            </a:r>
            <a:r>
              <a:rPr lang="en-US" dirty="0"/>
              <a:t>-se de </a:t>
            </a:r>
            <a:r>
              <a:rPr lang="en-US" dirty="0" err="1"/>
              <a:t>partículas</a:t>
            </a:r>
            <a:r>
              <a:rPr lang="en-US" dirty="0"/>
              <a:t> de solo, </a:t>
            </a:r>
            <a:r>
              <a:rPr lang="en-US" dirty="0" err="1"/>
              <a:t>raízes</a:t>
            </a:r>
            <a:r>
              <a:rPr lang="en-US" dirty="0"/>
              <a:t> e </a:t>
            </a:r>
            <a:r>
              <a:rPr lang="en-US" dirty="0" err="1"/>
              <a:t>água</a:t>
            </a:r>
            <a:r>
              <a:rPr lang="en-US" dirty="0"/>
              <a:t> do solo.</a:t>
            </a:r>
            <a:endParaRPr lang="pt-PT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27644732"/>
              </p:ext>
            </p:extLst>
          </p:nvPr>
        </p:nvGraphicFramePr>
        <p:xfrm>
          <a:off x="3011715" y="5643155"/>
          <a:ext cx="1895135" cy="82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/>
          <p:cNvGraphicFramePr/>
          <p:nvPr/>
        </p:nvGraphicFramePr>
        <p:xfrm>
          <a:off x="5384803" y="5664926"/>
          <a:ext cx="1690914" cy="82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765677581"/>
              </p:ext>
            </p:extLst>
          </p:nvPr>
        </p:nvGraphicFramePr>
        <p:xfrm>
          <a:off x="7784013" y="5673635"/>
          <a:ext cx="1690914" cy="82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id="{16753EC8-BDCF-4028-83C0-8D3191AA1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55382" y="77464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1484313" y="1136469"/>
          <a:ext cx="10018712" cy="4654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B9854892-2DDA-4C02-872D-6B61D3951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74626" y="66086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424877" y="1402176"/>
            <a:ext cx="10322859" cy="50167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120000"/>
              <a:buFont typeface="Arial" pitchFamily="34" charset="0"/>
              <a:buChar char="•"/>
            </a:pPr>
            <a:endParaRPr lang="pt-PT" sz="2800" dirty="0"/>
          </a:p>
          <a:p>
            <a:pPr>
              <a:buClr>
                <a:schemeClr val="accent1">
                  <a:lumMod val="75000"/>
                </a:schemeClr>
              </a:buClr>
              <a:buSzPct val="120000"/>
              <a:buFont typeface="Arial" pitchFamily="34" charset="0"/>
              <a:buChar char="•"/>
            </a:pPr>
            <a:endParaRPr lang="pt-PT" sz="2800" dirty="0"/>
          </a:p>
          <a:p>
            <a:pPr>
              <a:buClr>
                <a:schemeClr val="accent1">
                  <a:lumMod val="75000"/>
                </a:schemeClr>
              </a:buClr>
              <a:buSzPct val="120000"/>
              <a:buFont typeface="Arial" pitchFamily="34" charset="0"/>
              <a:buChar char="•"/>
            </a:pPr>
            <a:r>
              <a:rPr lang="pt-PT" sz="2400" b="0" dirty="0"/>
              <a:t> A </a:t>
            </a:r>
            <a:r>
              <a:rPr lang="pt-PT" sz="2400" b="1" dirty="0" err="1"/>
              <a:t>mesofauna</a:t>
            </a:r>
            <a:r>
              <a:rPr lang="pt-PT" sz="2400" b="0" dirty="0"/>
              <a:t> é constituída por organismos entre 0,1 e 2 mm, que se movimentam em fissuras, poros e na interface do solo: vermes, </a:t>
            </a:r>
            <a:r>
              <a:rPr lang="pt-PT" sz="2400" b="0" dirty="0" err="1"/>
              <a:t>nemátodos</a:t>
            </a:r>
            <a:r>
              <a:rPr lang="pt-PT" sz="2400" b="0" dirty="0"/>
              <a:t>, traças, centopeias, gastrópodes, </a:t>
            </a:r>
            <a:r>
              <a:rPr lang="pt-PT" sz="2400" b="0" dirty="0" err="1"/>
              <a:t>insectos</a:t>
            </a:r>
            <a:r>
              <a:rPr lang="pt-PT" sz="2400" b="0" dirty="0"/>
              <a:t>.</a:t>
            </a:r>
          </a:p>
          <a:p>
            <a:pPr>
              <a:buClr>
                <a:schemeClr val="accent1">
                  <a:lumMod val="75000"/>
                </a:schemeClr>
              </a:buClr>
              <a:buSzPct val="120000"/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alguns</a:t>
            </a:r>
            <a:r>
              <a:rPr lang="en-US" sz="2400" dirty="0"/>
              <a:t> solos </a:t>
            </a:r>
            <a:r>
              <a:rPr lang="en-US" sz="2400" dirty="0" err="1"/>
              <a:t>eles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muito</a:t>
            </a:r>
            <a:r>
              <a:rPr lang="en-US" sz="2400" dirty="0"/>
              <a:t> </a:t>
            </a:r>
            <a:r>
              <a:rPr lang="en-US" sz="2400" dirty="0" err="1"/>
              <a:t>abundantes</a:t>
            </a:r>
            <a:r>
              <a:rPr lang="en-US" sz="2400" dirty="0"/>
              <a:t>. </a:t>
            </a:r>
          </a:p>
          <a:p>
            <a:pPr>
              <a:buClr>
                <a:schemeClr val="accent1">
                  <a:lumMod val="75000"/>
                </a:schemeClr>
              </a:buClr>
              <a:buSzPct val="120000"/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ex., </a:t>
            </a:r>
            <a:r>
              <a:rPr lang="en-US" sz="2400" dirty="0" err="1"/>
              <a:t>foram</a:t>
            </a:r>
            <a:r>
              <a:rPr lang="en-US" sz="2400" dirty="0"/>
              <a:t> </a:t>
            </a:r>
            <a:r>
              <a:rPr lang="en-US" sz="2400" dirty="0" err="1"/>
              <a:t>observados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de 200,000 </a:t>
            </a:r>
            <a:r>
              <a:rPr lang="en-US" sz="2400" dirty="0" err="1"/>
              <a:t>artrópodes</a:t>
            </a:r>
            <a:r>
              <a:rPr lang="en-US" sz="2400" dirty="0"/>
              <a:t> num m</a:t>
            </a:r>
            <a:r>
              <a:rPr lang="en-US" sz="2400" baseline="30000" dirty="0"/>
              <a:t>2</a:t>
            </a:r>
            <a:r>
              <a:rPr lang="en-US" sz="2400" dirty="0"/>
              <a:t> de solo de </a:t>
            </a:r>
            <a:r>
              <a:rPr lang="en-US" sz="2400" dirty="0" err="1"/>
              <a:t>pastagens</a:t>
            </a:r>
            <a:r>
              <a:rPr lang="en-US" sz="2400" dirty="0"/>
              <a:t>. </a:t>
            </a:r>
          </a:p>
          <a:p>
            <a:pPr>
              <a:buClr>
                <a:schemeClr val="accent1">
                  <a:lumMod val="75000"/>
                </a:schemeClr>
              </a:buClr>
              <a:buSzPct val="120000"/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Alguns</a:t>
            </a:r>
            <a:r>
              <a:rPr lang="en-US" sz="2400" dirty="0"/>
              <a:t> </a:t>
            </a:r>
            <a:r>
              <a:rPr lang="en-US" sz="2400" dirty="0" err="1"/>
              <a:t>alimentam</a:t>
            </a:r>
            <a:r>
              <a:rPr lang="en-US" sz="2400" dirty="0"/>
              <a:t>-se de </a:t>
            </a:r>
            <a:r>
              <a:rPr lang="en-US" sz="2400" dirty="0" err="1"/>
              <a:t>fungos</a:t>
            </a:r>
            <a:r>
              <a:rPr lang="en-US" sz="2400" dirty="0"/>
              <a:t>, </a:t>
            </a:r>
            <a:r>
              <a:rPr lang="en-US" sz="2400" dirty="0" err="1"/>
              <a:t>bactérias</a:t>
            </a:r>
            <a:r>
              <a:rPr lang="en-US" sz="2400" dirty="0"/>
              <a:t> e </a:t>
            </a:r>
            <a:r>
              <a:rPr lang="en-US" sz="2400" dirty="0" err="1"/>
              <a:t>outros</a:t>
            </a:r>
            <a:r>
              <a:rPr lang="en-US" sz="2400" dirty="0"/>
              <a:t> de MO </a:t>
            </a:r>
            <a:r>
              <a:rPr lang="en-US" sz="2400" dirty="0" err="1"/>
              <a:t>decomposta</a:t>
            </a:r>
            <a:r>
              <a:rPr lang="en-US" sz="2400" dirty="0"/>
              <a:t>.</a:t>
            </a:r>
          </a:p>
          <a:p>
            <a:pPr>
              <a:buClr>
                <a:schemeClr val="accent1">
                  <a:lumMod val="75000"/>
                </a:schemeClr>
              </a:buClr>
              <a:buSzPct val="120000"/>
              <a:buFont typeface="Arial" pitchFamily="34" charset="0"/>
              <a:buChar char="•"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  <a:buSzPct val="120000"/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Contribuem</a:t>
            </a:r>
            <a:r>
              <a:rPr lang="en-US" sz="2400" dirty="0"/>
              <a:t> </a:t>
            </a:r>
            <a:r>
              <a:rPr lang="en-US" sz="2400" dirty="0" err="1"/>
              <a:t>para</a:t>
            </a:r>
            <a:r>
              <a:rPr lang="en-US" sz="2400" dirty="0"/>
              <a:t> a </a:t>
            </a:r>
            <a:r>
              <a:rPr lang="en-US" sz="2400" dirty="0" err="1"/>
              <a:t>mineralização</a:t>
            </a:r>
            <a:r>
              <a:rPr lang="en-US" sz="2400" dirty="0"/>
              <a:t> </a:t>
            </a:r>
            <a:r>
              <a:rPr lang="en-US" sz="2400" dirty="0" err="1"/>
              <a:t>da</a:t>
            </a:r>
            <a:r>
              <a:rPr lang="en-US" sz="2400" dirty="0"/>
              <a:t> MO, </a:t>
            </a:r>
            <a:r>
              <a:rPr lang="en-US" sz="2400" dirty="0" err="1"/>
              <a:t>estimulam</a:t>
            </a:r>
            <a:r>
              <a:rPr lang="en-US" sz="2400" dirty="0"/>
              <a:t> a </a:t>
            </a:r>
            <a:r>
              <a:rPr lang="en-US" sz="2400" dirty="0" err="1"/>
              <a:t>actividade</a:t>
            </a:r>
            <a:r>
              <a:rPr lang="en-US" sz="2400" dirty="0"/>
              <a:t> de </a:t>
            </a:r>
            <a:r>
              <a:rPr lang="en-US" sz="2400" dirty="0" err="1"/>
              <a:t>microrganismos</a:t>
            </a:r>
            <a:r>
              <a:rPr lang="en-US" sz="2400" dirty="0"/>
              <a:t> e </a:t>
            </a:r>
            <a:r>
              <a:rPr lang="en-US" sz="2400" dirty="0" err="1"/>
              <a:t>depositam</a:t>
            </a:r>
            <a:r>
              <a:rPr lang="en-US" sz="2400" dirty="0"/>
              <a:t> </a:t>
            </a:r>
            <a:r>
              <a:rPr lang="en-US" sz="2400" dirty="0" err="1"/>
              <a:t>dejectos</a:t>
            </a:r>
            <a:r>
              <a:rPr lang="en-US" sz="2400" dirty="0"/>
              <a:t>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aumentam</a:t>
            </a:r>
            <a:r>
              <a:rPr lang="en-US" sz="2400" dirty="0"/>
              <a:t> a </a:t>
            </a:r>
            <a:r>
              <a:rPr lang="en-US" sz="2400" dirty="0" err="1"/>
              <a:t>fertilidade</a:t>
            </a:r>
            <a:r>
              <a:rPr lang="en-US" sz="2400" dirty="0"/>
              <a:t> do solo.</a:t>
            </a:r>
            <a:endParaRPr lang="pt-PT" sz="2400" b="0" dirty="0"/>
          </a:p>
          <a:p>
            <a:pPr>
              <a:buClr>
                <a:schemeClr val="accent1">
                  <a:lumMod val="75000"/>
                </a:schemeClr>
              </a:buClr>
              <a:buSzPct val="120000"/>
              <a:buFont typeface="Arial" pitchFamily="34" charset="0"/>
              <a:buChar char="•"/>
            </a:pPr>
            <a:endParaRPr lang="pt-PT" sz="2400" b="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960120"/>
          </a:xfrm>
        </p:spPr>
        <p:txBody>
          <a:bodyPr>
            <a:normAutofit fontScale="90000"/>
          </a:bodyPr>
          <a:lstStyle/>
          <a:p>
            <a:r>
              <a:rPr lang="pt-PT" dirty="0"/>
              <a:t>Caracterização da </a:t>
            </a:r>
            <a:r>
              <a:rPr lang="pt-PT" dirty="0" err="1"/>
              <a:t>mesofauna</a:t>
            </a:r>
            <a:r>
              <a:rPr lang="pt-PT" dirty="0"/>
              <a:t> </a:t>
            </a:r>
            <a:br>
              <a:rPr lang="pt-PT" dirty="0"/>
            </a:br>
            <a:endParaRPr lang="pt-PT" dirty="0"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7F743106-A3ED-4EDA-B8DB-D46DCCF2B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7883" y="86106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Caracterização da macrofauna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43581" y="1719698"/>
            <a:ext cx="10492858" cy="4771254"/>
          </a:xfrm>
        </p:spPr>
        <p:txBody>
          <a:bodyPr>
            <a:normAutofit/>
          </a:bodyPr>
          <a:lstStyle/>
          <a:p>
            <a:r>
              <a:rPr lang="pt-PT" dirty="0"/>
              <a:t>A </a:t>
            </a:r>
            <a:r>
              <a:rPr lang="pt-PT" b="1" dirty="0"/>
              <a:t>macrofauna</a:t>
            </a:r>
            <a:r>
              <a:rPr lang="pt-PT" dirty="0"/>
              <a:t> é constituída por organismos com mais de 2 mm</a:t>
            </a:r>
          </a:p>
          <a:p>
            <a:r>
              <a:rPr lang="pt-PT" dirty="0"/>
              <a:t>Este grupo inclui animais maiores, como texugos, coelhos e esquilos, e todos os animais que passam parte de sua vida no solo, bem como caracóis, lesmas, minhocas, formigas, térmitas, centopeias, bichos da conta. </a:t>
            </a:r>
          </a:p>
          <a:p>
            <a:r>
              <a:rPr lang="pt-PT" dirty="0"/>
              <a:t>Os anelídeos, térmitas e formigas constituem a macrofauna (organismos com dimensões &gt; 2 mm)</a:t>
            </a:r>
          </a:p>
          <a:p>
            <a:r>
              <a:rPr lang="pt-PT" dirty="0"/>
              <a:t>Animais escavadores, como minhocas, formigas e centopeias criam o seu próprio espaço de vida por escavarem o solo. </a:t>
            </a:r>
          </a:p>
          <a:p>
            <a:r>
              <a:rPr lang="pt-PT" dirty="0"/>
              <a:t>Criaturas como ácaros e </a:t>
            </a:r>
            <a:r>
              <a:rPr lang="pt-PT" dirty="0" err="1"/>
              <a:t>colêmbolos</a:t>
            </a:r>
            <a:r>
              <a:rPr lang="pt-PT" dirty="0"/>
              <a:t> vivem nos espaços aéreos existentes no solo </a:t>
            </a:r>
          </a:p>
          <a:p>
            <a:endParaRPr lang="pt-PT" sz="800" dirty="0"/>
          </a:p>
          <a:p>
            <a:pPr>
              <a:buNone/>
            </a:pPr>
            <a:endParaRPr lang="pt-PT" dirty="0"/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63677095-81F2-42EC-A06C-53219C976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298" name="Object 2"/>
          <p:cNvGraphicFramePr>
            <a:graphicFrameLocks noChangeAspect="1"/>
          </p:cNvGraphicFramePr>
          <p:nvPr/>
        </p:nvGraphicFramePr>
        <p:xfrm>
          <a:off x="4443126" y="968012"/>
          <a:ext cx="4417483" cy="219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47" name="Photo Editor Photo" r:id="rId3" imgW="3095238" imgH="2048161" progId="">
                  <p:embed/>
                </p:oleObj>
              </mc:Choice>
              <mc:Fallback>
                <p:oleObj name="Photo Editor Photo" r:id="rId3" imgW="3095238" imgH="2048161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3126" y="968012"/>
                        <a:ext cx="4417483" cy="219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9357966" y="1799998"/>
            <a:ext cx="21403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dirty="0"/>
              <a:t>Ex: Minhocas</a:t>
            </a: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2639485" y="3619501"/>
            <a:ext cx="525977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·"/>
            </a:pPr>
            <a:r>
              <a:rPr lang="pt-BR" sz="2000" b="0" dirty="0">
                <a:sym typeface="Symbol" pitchFamily="18" charset="2"/>
              </a:rPr>
              <a:t> fragmentação dos resíduos orgânicos</a:t>
            </a:r>
          </a:p>
          <a:p>
            <a:pPr>
              <a:buFont typeface="Symbol" pitchFamily="18" charset="2"/>
              <a:buChar char="·"/>
            </a:pPr>
            <a:r>
              <a:rPr lang="pt-BR" sz="2000" b="0" dirty="0">
                <a:sym typeface="Symbol" pitchFamily="18" charset="2"/>
              </a:rPr>
              <a:t> transporte/incorporação de MO ao solo</a:t>
            </a:r>
          </a:p>
          <a:p>
            <a:pPr>
              <a:buFont typeface="Symbol" pitchFamily="18" charset="2"/>
              <a:buChar char="·"/>
            </a:pPr>
            <a:r>
              <a:rPr lang="pt-BR" sz="2000" b="0" dirty="0">
                <a:sym typeface="Symbol" pitchFamily="18" charset="2"/>
              </a:rPr>
              <a:t> fragmentação/polimerização de compostos</a:t>
            </a:r>
          </a:p>
          <a:p>
            <a:r>
              <a:rPr lang="pt-BR" sz="2000" b="0" dirty="0">
                <a:sym typeface="Symbol" pitchFamily="18" charset="2"/>
              </a:rPr>
              <a:t> libertação de nutrientes</a:t>
            </a:r>
          </a:p>
          <a:p>
            <a:r>
              <a:rPr lang="pt-BR" sz="2000" b="0" dirty="0">
                <a:sym typeface="Symbol" pitchFamily="18" charset="2"/>
              </a:rPr>
              <a:t> redução da compactação</a:t>
            </a:r>
          </a:p>
          <a:p>
            <a:r>
              <a:rPr lang="pt-BR" sz="2000" b="0" dirty="0">
                <a:sym typeface="Symbol" pitchFamily="18" charset="2"/>
              </a:rPr>
              <a:t> aumento de permeabilidade e arejamento</a:t>
            </a:r>
          </a:p>
          <a:p>
            <a:r>
              <a:rPr lang="pt-BR" sz="2000" b="0" dirty="0">
                <a:sym typeface="Symbol" pitchFamily="18" charset="2"/>
              </a:rPr>
              <a:t> estrutura do solo</a:t>
            </a:r>
          </a:p>
          <a:p>
            <a:r>
              <a:rPr lang="pt-BR" sz="2000" b="0" dirty="0">
                <a:sym typeface="Symbol" pitchFamily="18" charset="2"/>
              </a:rPr>
              <a:t> redução da erosão</a:t>
            </a:r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2526636" y="360953"/>
            <a:ext cx="31005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dirty="0"/>
              <a:t>Macro e mesofauna</a:t>
            </a:r>
          </a:p>
        </p:txBody>
      </p:sp>
      <p:pic>
        <p:nvPicPr>
          <p:cNvPr id="183306" name="Picture 10" descr="A native earthworm from the Colombian Llanos; Photo by J.J. Jiméne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6318" y="981075"/>
            <a:ext cx="2286000" cy="219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72033" y="6237288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E7F6FD2B-F1A7-4EFD-B2AA-C893976F5A3F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27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909482" y="620713"/>
            <a:ext cx="111948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chemeClr val="tx2">
                    <a:lumMod val="75000"/>
                  </a:schemeClr>
                </a:solidFill>
              </a:rPr>
              <a:t>Indicadores Biológicos</a:t>
            </a:r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1733675" y="1741522"/>
            <a:ext cx="9793817" cy="37856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pt-PT" sz="2400" b="0" dirty="0"/>
          </a:p>
          <a:p>
            <a:r>
              <a:rPr lang="pt-PT" sz="2400" dirty="0"/>
              <a:t>Percentagem de </a:t>
            </a:r>
            <a:r>
              <a:rPr lang="pt-PT" sz="2400" dirty="0">
                <a:solidFill>
                  <a:srgbClr val="00B0F0"/>
                </a:solidFill>
              </a:rPr>
              <a:t>cobertura do solo</a:t>
            </a:r>
          </a:p>
          <a:p>
            <a:endParaRPr lang="pt-PT" sz="2400" dirty="0"/>
          </a:p>
          <a:p>
            <a:r>
              <a:rPr lang="pt-PT" sz="2400" b="0" dirty="0"/>
              <a:t>A exposição </a:t>
            </a:r>
            <a:r>
              <a:rPr lang="pt-PT" sz="2400" b="0" dirty="0" err="1"/>
              <a:t>directa</a:t>
            </a:r>
            <a:r>
              <a:rPr lang="pt-PT" sz="2400" b="0" dirty="0"/>
              <a:t> aos raios solares e ao impacto das gotas de chuva acaba por promover a desagregação do solo, que resulta em erosão. </a:t>
            </a:r>
          </a:p>
          <a:p>
            <a:endParaRPr lang="pt-PT" sz="2400" b="0" dirty="0"/>
          </a:p>
          <a:p>
            <a:r>
              <a:rPr lang="pt-PT" sz="2400" b="0" dirty="0"/>
              <a:t> Daí a importância do coberto vegetal que, mantendo a humidade do solo e ajudando na decomposição da parte aérea e sistema radicular, conduz a que as partículas se agreguem mais facilmente, com aumento de matéria orgânica e nutrientes no solo.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8435C113-00B1-40CA-96D9-68FA1A05E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152" y="123406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Posição da Data 2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2FAABA7B-1FF6-4ED3-BB4A-FE8F150812EF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34819" name="Marcador de Posição do Número do Diapositivo 4"/>
          <p:cNvSpPr txBox="1">
            <a:spLocks noGrp="1"/>
          </p:cNvSpPr>
          <p:nvPr/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4D89AFB0-ACAE-4291-B36F-F770FA3161AB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28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695396" y="1241612"/>
            <a:ext cx="10887004" cy="5078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Ä"/>
            </a:pPr>
            <a:r>
              <a:rPr lang="pt-PT" sz="2400" dirty="0"/>
              <a:t>INDICADORES ACTIVOS: </a:t>
            </a:r>
            <a:r>
              <a:rPr lang="pt-PT" sz="2400" b="0" dirty="0"/>
              <a:t>substâncias adicionadas ao meio (por exemplo corantes ou </a:t>
            </a:r>
            <a:r>
              <a:rPr lang="pt-PT" sz="2400" b="0" dirty="0" err="1"/>
              <a:t>radionuclidos</a:t>
            </a:r>
            <a:r>
              <a:rPr lang="pt-PT" sz="2400" b="0" dirty="0"/>
              <a:t>) para avaliar </a:t>
            </a:r>
            <a:r>
              <a:rPr lang="pt-PT" sz="2400" b="0" u="sng" dirty="0"/>
              <a:t>processos de dispersão e </a:t>
            </a:r>
            <a:r>
              <a:rPr lang="pt-PT" sz="2400" b="0" u="sng" dirty="0" err="1"/>
              <a:t>trajectória</a:t>
            </a:r>
            <a:r>
              <a:rPr lang="pt-PT" sz="2400" b="0" u="sng" dirty="0"/>
              <a:t>.</a:t>
            </a:r>
          </a:p>
          <a:p>
            <a:pPr>
              <a:spcBef>
                <a:spcPct val="50000"/>
              </a:spcBef>
            </a:pPr>
            <a:endParaRPr lang="pt-PT" sz="2400" b="0" u="sng" dirty="0"/>
          </a:p>
          <a:p>
            <a:r>
              <a:rPr lang="pt-PT" sz="2400" dirty="0"/>
              <a:t>- BIOMARCADORES: </a:t>
            </a:r>
            <a:r>
              <a:rPr lang="pt-PT" sz="2400" b="0" dirty="0"/>
              <a:t>São substâncias ou produtos da sua bio transformação (marcador interno) ou de qualquer alteração bioquímica precoce (marcador de efeito) cuja determinação permita estabelecer a relação entre a exposição e o efeito tóxico, </a:t>
            </a:r>
            <a:r>
              <a:rPr lang="pt-PT" sz="2400" b="0" dirty="0" err="1"/>
              <a:t>reflectida</a:t>
            </a:r>
            <a:r>
              <a:rPr lang="pt-PT" sz="2400" b="0" dirty="0"/>
              <a:t> em alterações de natureza fisiológica e/ou de </a:t>
            </a:r>
            <a:r>
              <a:rPr lang="pt-PT" sz="2400" b="0" dirty="0" err="1"/>
              <a:t>susceptibilidade</a:t>
            </a:r>
            <a:r>
              <a:rPr lang="pt-PT" sz="2400" b="0" dirty="0"/>
              <a:t> dos indivíduos (marcador genético) </a:t>
            </a:r>
            <a:r>
              <a:rPr lang="pt-PT" sz="2400" b="0" dirty="0" err="1"/>
              <a:t>Jonsson</a:t>
            </a:r>
            <a:r>
              <a:rPr lang="pt-PT" sz="2400" b="0" dirty="0"/>
              <a:t> &amp; Castro (2005).</a:t>
            </a:r>
          </a:p>
          <a:p>
            <a:endParaRPr lang="pt-PT" sz="2400" b="0" dirty="0"/>
          </a:p>
          <a:p>
            <a:endParaRPr lang="pt-PT" sz="2400" dirty="0"/>
          </a:p>
          <a:p>
            <a:pPr>
              <a:buFont typeface="Wingdings" pitchFamily="2" charset="2"/>
              <a:buChar char="Ä"/>
            </a:pPr>
            <a:r>
              <a:rPr lang="pt-PT" sz="2400" dirty="0"/>
              <a:t>INDICADORES PASSIVOS: </a:t>
            </a:r>
            <a:r>
              <a:rPr lang="pt-PT" sz="2400" b="0" dirty="0"/>
              <a:t>substâncias que já estavam presentes no local (poluentes, como por exemplo o NH</a:t>
            </a:r>
            <a:r>
              <a:rPr lang="pt-PT" sz="2400" b="0" baseline="-25000" dirty="0"/>
              <a:t>3</a:t>
            </a:r>
            <a:r>
              <a:rPr lang="pt-PT" sz="2400" b="0" dirty="0"/>
              <a:t> ou MO ou naturais como certas espécies microbianas)</a:t>
            </a: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842247" y="403412"/>
            <a:ext cx="1053265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pt-PT" sz="3200" b="1" dirty="0">
                <a:solidFill>
                  <a:schemeClr val="tx2"/>
                </a:solidFill>
              </a:rPr>
              <a:t>Indicadores de Poluição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Posição da Data 2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2FAABA7B-1FF6-4ED3-BB4A-FE8F150812EF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34819" name="Marcador de Posição do Número do Diapositivo 4"/>
          <p:cNvSpPr txBox="1">
            <a:spLocks noGrp="1"/>
          </p:cNvSpPr>
          <p:nvPr/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74AF872E-FC66-471B-AEA0-1E7E447429AA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29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425002" y="1225689"/>
            <a:ext cx="11335197" cy="48320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Ä"/>
            </a:pPr>
            <a:r>
              <a:rPr lang="pt-PT" sz="2200" dirty="0"/>
              <a:t>BIOINDICADORES:</a:t>
            </a:r>
            <a:r>
              <a:rPr lang="pt-PT" sz="2200" b="0" dirty="0"/>
              <a:t> </a:t>
            </a:r>
            <a:r>
              <a:rPr lang="pt-PT" sz="2200" dirty="0"/>
              <a:t>organismos que expressam sintomas particulares ou respostas que indiquem mudanças decorrentes de alguma influência ambiental, geralmente de forma qualitativa.</a:t>
            </a:r>
          </a:p>
          <a:p>
            <a:pPr>
              <a:buFont typeface="Wingdings" pitchFamily="2" charset="2"/>
              <a:buChar char="Ä"/>
            </a:pPr>
            <a:endParaRPr lang="pt-PT" sz="2200" b="0" dirty="0"/>
          </a:p>
          <a:p>
            <a:r>
              <a:rPr lang="pt-PT" sz="2200" dirty="0"/>
              <a:t>Organismos de diferentes níveis tróficos podem ser utilizados como bioindicadores (bactérias, algas, </a:t>
            </a:r>
            <a:r>
              <a:rPr lang="pt-PT" sz="2200" dirty="0" err="1"/>
              <a:t>microcrustáceos</a:t>
            </a:r>
            <a:r>
              <a:rPr lang="pt-PT" sz="2200" dirty="0"/>
              <a:t>, peixes, plantas etc.)</a:t>
            </a:r>
          </a:p>
          <a:p>
            <a:endParaRPr lang="pt-PT" sz="2200" b="0" dirty="0"/>
          </a:p>
          <a:p>
            <a:r>
              <a:rPr lang="pt-PT" sz="2200" b="0" dirty="0"/>
              <a:t>Por exemplo um bom bioindicador de poluição das águas deve </a:t>
            </a:r>
            <a:r>
              <a:rPr lang="pt-PT" sz="2200" b="0" dirty="0" err="1"/>
              <a:t>reflectir</a:t>
            </a:r>
            <a:r>
              <a:rPr lang="pt-PT" sz="2200" b="0" dirty="0"/>
              <a:t> as condições de </a:t>
            </a:r>
            <a:r>
              <a:rPr lang="pt-PT" sz="2200" b="0" i="1" u="sng" dirty="0"/>
              <a:t>stress</a:t>
            </a:r>
            <a:r>
              <a:rPr lang="pt-PT" sz="2200" b="0" dirty="0"/>
              <a:t> por que um determinado ecossistema está a passar, em função da composição das comunidades dos cursos hídricos.</a:t>
            </a:r>
          </a:p>
          <a:p>
            <a:endParaRPr lang="pt-PT" sz="2200" b="0" dirty="0"/>
          </a:p>
          <a:p>
            <a:pPr>
              <a:buFont typeface="Wingdings" pitchFamily="2" charset="2"/>
              <a:buChar char="Ä"/>
            </a:pPr>
            <a:r>
              <a:rPr lang="pt-PT" sz="2200" dirty="0"/>
              <a:t>BIOMONITORES:</a:t>
            </a:r>
            <a:r>
              <a:rPr lang="pt-PT" sz="2200" b="0" dirty="0"/>
              <a:t> organismos, cuja distribuição e populações são monitorizadas durante um certo período, e comparadas com modelos, onde se avaliam os desvios observados (bactérias, algas, </a:t>
            </a:r>
            <a:r>
              <a:rPr lang="pt-PT" sz="2200" b="0" dirty="0" err="1"/>
              <a:t>microcrustáceos</a:t>
            </a:r>
            <a:r>
              <a:rPr lang="pt-PT" sz="2200" b="0" dirty="0"/>
              <a:t>, peixes, plantas etc.)</a:t>
            </a: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936376" y="403412"/>
            <a:ext cx="1058532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pt-PT" sz="3200" b="1" dirty="0">
                <a:solidFill>
                  <a:schemeClr val="tx2"/>
                </a:solidFill>
              </a:rPr>
              <a:t>Indicadores de Poluição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87F867D1-A4C9-4EC8-A8AE-0EC688766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Processo de formação do solo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92428" y="1661375"/>
            <a:ext cx="10910595" cy="4129826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pt-PT" b="1" dirty="0">
                <a:solidFill>
                  <a:srgbClr val="00B0F0"/>
                </a:solidFill>
              </a:rPr>
              <a:t>o clima</a:t>
            </a:r>
            <a:r>
              <a:rPr lang="pt-PT" dirty="0">
                <a:solidFill>
                  <a:srgbClr val="00B0F0"/>
                </a:solidFill>
              </a:rPr>
              <a:t> </a:t>
            </a:r>
            <a:r>
              <a:rPr lang="pt-PT" dirty="0"/>
              <a:t>- principalmente a temperatura e a precipitação que influenciam a desagregação de rocha e formação do húmus;</a:t>
            </a:r>
          </a:p>
          <a:p>
            <a:pPr>
              <a:lnSpc>
                <a:spcPct val="110000"/>
              </a:lnSpc>
            </a:pPr>
            <a:r>
              <a:rPr lang="pt-PT" b="1" dirty="0">
                <a:solidFill>
                  <a:srgbClr val="00B0F0"/>
                </a:solidFill>
              </a:rPr>
              <a:t>a geologia </a:t>
            </a:r>
            <a:r>
              <a:rPr lang="pt-PT" b="1" dirty="0"/>
              <a:t>-</a:t>
            </a:r>
            <a:r>
              <a:rPr lang="pt-PT" dirty="0"/>
              <a:t> a rocha mãe pode contribuir para a textura e composição química do solo, podendo inclusive afetar a fertilidade;</a:t>
            </a:r>
          </a:p>
          <a:p>
            <a:pPr>
              <a:lnSpc>
                <a:spcPct val="110000"/>
              </a:lnSpc>
            </a:pPr>
            <a:r>
              <a:rPr lang="pt-PT" b="1" dirty="0">
                <a:solidFill>
                  <a:srgbClr val="00B0F0"/>
                </a:solidFill>
              </a:rPr>
              <a:t>o tempo</a:t>
            </a:r>
            <a:r>
              <a:rPr lang="pt-PT" dirty="0">
                <a:solidFill>
                  <a:srgbClr val="00B0F0"/>
                </a:solidFill>
              </a:rPr>
              <a:t> </a:t>
            </a:r>
            <a:r>
              <a:rPr lang="pt-PT" dirty="0"/>
              <a:t>- os solos desenvolvem-se ao longo do tempo, num processo dinâmico sob determinadas condições ambientais. Em algumas regiões do mundo, estas condições persistem por longos períodos, noutras ocorrem mudanças rápidas;</a:t>
            </a:r>
          </a:p>
          <a:p>
            <a:pPr>
              <a:lnSpc>
                <a:spcPct val="110000"/>
              </a:lnSpc>
            </a:pPr>
            <a:r>
              <a:rPr lang="pt-PT" b="1" dirty="0">
                <a:solidFill>
                  <a:srgbClr val="00B0F0"/>
                </a:solidFill>
              </a:rPr>
              <a:t>a vegetação</a:t>
            </a:r>
            <a:r>
              <a:rPr lang="pt-PT" dirty="0">
                <a:solidFill>
                  <a:srgbClr val="00B0F0"/>
                </a:solidFill>
              </a:rPr>
              <a:t> </a:t>
            </a:r>
            <a:r>
              <a:rPr lang="pt-PT" dirty="0"/>
              <a:t>- a circulação de nutrientes é grandemente influenciada pelas raízes das plantas. A vegetação densa protege o solo do efeito da chuva forte e também reduz as flutuações de temperatura no solo.</a:t>
            </a:r>
          </a:p>
          <a:p>
            <a:pPr>
              <a:lnSpc>
                <a:spcPct val="110000"/>
              </a:lnSpc>
            </a:pPr>
            <a:endParaRPr lang="pt-PT" dirty="0"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FDC659BA-A1EE-45D5-A137-4F26B6A0F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0233" y="592857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Posição da Data 2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2FAABA7B-1FF6-4ED3-BB4A-FE8F150812EF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34819" name="Marcador de Posição do Número do Diapositivo 4"/>
          <p:cNvSpPr txBox="1">
            <a:spLocks noGrp="1"/>
          </p:cNvSpPr>
          <p:nvPr/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3B577F4F-1CE9-4DDC-9D98-E8BC3E5251D4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30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1027918" y="1628775"/>
            <a:ext cx="10554482" cy="4154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Ä"/>
            </a:pPr>
            <a:r>
              <a:rPr lang="pt-PT" sz="2200" b="1" dirty="0">
                <a:solidFill>
                  <a:schemeClr val="accent1">
                    <a:lumMod val="75000"/>
                  </a:schemeClr>
                </a:solidFill>
              </a:rPr>
              <a:t>Testes de toxicidade aguda</a:t>
            </a:r>
            <a:r>
              <a:rPr lang="pt-PT" sz="2200" dirty="0"/>
              <a:t>:</a:t>
            </a:r>
            <a:r>
              <a:rPr lang="pt-PT" sz="2200" b="0" dirty="0"/>
              <a:t> não é sempre avaliado em termos de letalidade, podendo ser medido recorrendo a outros efeitos graves como por exemplo inibição da respiração ou de movimento do organismo. Nesses casos recorre-se ao parâmetro </a:t>
            </a:r>
            <a:r>
              <a:rPr lang="pt-PT" sz="2200" dirty="0"/>
              <a:t>CE</a:t>
            </a:r>
            <a:r>
              <a:rPr lang="pt-PT" sz="2200" b="0" dirty="0"/>
              <a:t>50 (concentração </a:t>
            </a:r>
            <a:r>
              <a:rPr lang="pt-PT" sz="2200" b="0" dirty="0" err="1"/>
              <a:t>efectiva</a:t>
            </a:r>
            <a:r>
              <a:rPr lang="pt-PT" sz="2200" b="0" dirty="0"/>
              <a:t>).</a:t>
            </a:r>
          </a:p>
          <a:p>
            <a:endParaRPr lang="pt-PT" sz="2200" b="0" dirty="0"/>
          </a:p>
          <a:p>
            <a:pPr>
              <a:buFont typeface="Wingdings" pitchFamily="2" charset="2"/>
              <a:buChar char="Ä"/>
            </a:pPr>
            <a:r>
              <a:rPr lang="pt-PT" sz="2200" b="1" dirty="0">
                <a:solidFill>
                  <a:schemeClr val="accent1">
                    <a:lumMod val="75000"/>
                  </a:schemeClr>
                </a:solidFill>
              </a:rPr>
              <a:t>Testes de toxicidade crónica</a:t>
            </a:r>
            <a:r>
              <a:rPr lang="pt-PT" sz="2200" dirty="0"/>
              <a:t>:</a:t>
            </a:r>
            <a:r>
              <a:rPr lang="pt-PT" sz="2200" b="0" dirty="0"/>
              <a:t> recorre-se a bioensaios com tempos de exposição de pelo menos metade do ciclo de vida do organismo. </a:t>
            </a:r>
          </a:p>
          <a:p>
            <a:endParaRPr lang="pt-PT" sz="2200" b="0" dirty="0"/>
          </a:p>
          <a:p>
            <a:r>
              <a:rPr lang="pt-PT" sz="2200" b="0" dirty="0"/>
              <a:t>Regra geral os efeitos crónicos são </a:t>
            </a:r>
            <a:r>
              <a:rPr lang="pt-PT" sz="2200" b="0" dirty="0" err="1"/>
              <a:t>sub-letais</a:t>
            </a:r>
            <a:r>
              <a:rPr lang="pt-PT" sz="2200" b="0" dirty="0"/>
              <a:t> e são observados em situações em que os agentes tóxicos embora permitam a sobrevivência dos organismos, </a:t>
            </a:r>
            <a:r>
              <a:rPr lang="pt-PT" sz="2200" b="0" dirty="0" err="1"/>
              <a:t>afectam</a:t>
            </a:r>
            <a:r>
              <a:rPr lang="pt-PT" sz="2200" b="0" dirty="0"/>
              <a:t> uma ou várias das suas funções biológicas, como por exemplo a reprodução, crescimento etc.</a:t>
            </a: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711233" y="272643"/>
            <a:ext cx="109816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pt-PT" sz="3200" b="1" dirty="0">
                <a:solidFill>
                  <a:schemeClr val="tx2"/>
                </a:solidFill>
              </a:rPr>
              <a:t>Testes indicadores de Poluição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DAA37ABC-D90A-4FEC-A2A9-04D2D6A60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2894" y="283325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997531" y="740260"/>
            <a:ext cx="10018713" cy="1038497"/>
          </a:xfrm>
        </p:spPr>
        <p:txBody>
          <a:bodyPr>
            <a:normAutofit fontScale="90000"/>
          </a:bodyPr>
          <a:lstStyle/>
          <a:p>
            <a:r>
              <a:rPr lang="pt-PT" dirty="0">
                <a:solidFill>
                  <a:schemeClr val="tx2"/>
                </a:solidFill>
              </a:rPr>
              <a:t>Principais contaminantes/poluentes de origem agrícola</a:t>
            </a:r>
            <a:br>
              <a:rPr lang="pt-PT" dirty="0">
                <a:solidFill>
                  <a:schemeClr val="tx2"/>
                </a:solidFill>
              </a:rPr>
            </a:br>
            <a:endParaRPr lang="pt-PT" dirty="0"/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708338" y="3163387"/>
            <a:ext cx="10807747" cy="3124201"/>
          </a:xfrm>
        </p:spPr>
        <p:txBody>
          <a:bodyPr/>
          <a:lstStyle/>
          <a:p>
            <a:pPr eaLnBrk="0" hangingPunct="0"/>
            <a:r>
              <a:rPr lang="pt-PT" altLang="zh-CN" dirty="0">
                <a:ea typeface="SimSun" pitchFamily="2" charset="-122"/>
              </a:rPr>
              <a:t>o azoto (</a:t>
            </a:r>
            <a:r>
              <a:rPr lang="pt-PT" altLang="zh-CN" b="1" dirty="0">
                <a:ea typeface="SimSun" pitchFamily="2" charset="-122"/>
              </a:rPr>
              <a:t>N</a:t>
            </a:r>
            <a:r>
              <a:rPr lang="pt-PT" altLang="zh-CN" dirty="0">
                <a:ea typeface="SimSun" pitchFamily="2" charset="-122"/>
              </a:rPr>
              <a:t>) e o fósforo (</a:t>
            </a:r>
            <a:r>
              <a:rPr lang="pt-PT" altLang="zh-CN" b="1" dirty="0">
                <a:ea typeface="SimSun" pitchFamily="2" charset="-122"/>
              </a:rPr>
              <a:t>P</a:t>
            </a:r>
            <a:r>
              <a:rPr lang="pt-PT" altLang="zh-CN" dirty="0">
                <a:ea typeface="SimSun" pitchFamily="2" charset="-122"/>
              </a:rPr>
              <a:t>), são elementos essenciais ao crescimento das plantas (MACRONUTRIENTES PRINCIPAIS). </a:t>
            </a:r>
          </a:p>
          <a:p>
            <a:pPr eaLnBrk="0" hangingPunct="0"/>
            <a:endParaRPr lang="pt-PT" altLang="zh-CN" dirty="0">
              <a:ea typeface="SimSun" pitchFamily="2" charset="-122"/>
            </a:endParaRPr>
          </a:p>
          <a:p>
            <a:pPr eaLnBrk="0" hangingPunct="0"/>
            <a:r>
              <a:rPr lang="pt-PT" altLang="zh-CN" dirty="0">
                <a:ea typeface="SimSun" pitchFamily="2" charset="-122"/>
              </a:rPr>
              <a:t>No entanto, quando presentes em quantidades excessivas, podem conduzir à poluição do ar, do solo, e das águas superficiais e subterrâneas </a:t>
            </a:r>
          </a:p>
          <a:p>
            <a:endParaRPr lang="pt-PT" dirty="0"/>
          </a:p>
        </p:txBody>
      </p:sp>
      <p:sp>
        <p:nvSpPr>
          <p:cNvPr id="6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2E04-9A6A-4071-BB49-5B90F9131D5D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8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90574-FBD6-41E0-A287-7ABD3ED43110}" type="slidenum">
              <a:rPr lang="pt-PT" altLang="en-US"/>
              <a:pPr/>
              <a:t>31</a:t>
            </a:fld>
            <a:endParaRPr lang="pt-PT" altLang="en-US"/>
          </a:p>
        </p:txBody>
      </p:sp>
      <p:sp>
        <p:nvSpPr>
          <p:cNvPr id="979971" name="Text Box 3"/>
          <p:cNvSpPr txBox="1">
            <a:spLocks noChangeArrowheads="1"/>
          </p:cNvSpPr>
          <p:nvPr/>
        </p:nvSpPr>
        <p:spPr bwMode="auto">
          <a:xfrm>
            <a:off x="812800" y="251460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979972" name="Text Box 4"/>
          <p:cNvSpPr txBox="1">
            <a:spLocks noChangeArrowheads="1"/>
          </p:cNvSpPr>
          <p:nvPr/>
        </p:nvSpPr>
        <p:spPr bwMode="auto">
          <a:xfrm>
            <a:off x="4996098" y="1937746"/>
            <a:ext cx="14558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PT" altLang="zh-CN" sz="4400" b="1" dirty="0">
                <a:solidFill>
                  <a:schemeClr val="accent1"/>
                </a:solidFill>
                <a:ea typeface="SimSun" pitchFamily="2" charset="-122"/>
              </a:rPr>
              <a:t>N e P</a:t>
            </a:r>
            <a:endParaRPr lang="en-GB" sz="4400" b="1" dirty="0">
              <a:solidFill>
                <a:schemeClr val="accent1"/>
              </a:solidFill>
              <a:ea typeface="SimSun" pitchFamily="2" charset="-122"/>
            </a:endParaRP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21BD1EE9-A2EE-4BA9-8C34-91F960B6F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7389" y="181347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2784" y="476250"/>
            <a:ext cx="9406467" cy="649288"/>
          </a:xfrm>
        </p:spPr>
        <p:txBody>
          <a:bodyPr/>
          <a:lstStyle/>
          <a:p>
            <a:r>
              <a:rPr lang="pt-PT" sz="3600" b="1" dirty="0">
                <a:solidFill>
                  <a:schemeClr val="accent1"/>
                </a:solidFill>
                <a:latin typeface="Arial" charset="0"/>
              </a:rPr>
              <a:t>Efeitos do excesso de Azoto (N)</a:t>
            </a:r>
          </a:p>
        </p:txBody>
      </p:sp>
      <p:sp>
        <p:nvSpPr>
          <p:cNvPr id="4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C8C1-7B69-480C-881A-387580F80F2F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8FE7-CCD6-4106-BF63-2A6A2A92034B}" type="slidenum">
              <a:rPr lang="pt-PT" altLang="en-US"/>
              <a:pPr/>
              <a:t>32</a:t>
            </a:fld>
            <a:endParaRPr lang="pt-PT" altLang="en-US"/>
          </a:p>
        </p:txBody>
      </p:sp>
      <p:sp>
        <p:nvSpPr>
          <p:cNvPr id="982019" name="Text Box 3"/>
          <p:cNvSpPr txBox="1">
            <a:spLocks noChangeArrowheads="1"/>
          </p:cNvSpPr>
          <p:nvPr/>
        </p:nvSpPr>
        <p:spPr bwMode="auto">
          <a:xfrm>
            <a:off x="1582783" y="2497864"/>
            <a:ext cx="9698567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buFont typeface="Arial" pitchFamily="34" charset="0"/>
              <a:buChar char="•"/>
            </a:pPr>
            <a:r>
              <a:rPr lang="pt-PT" sz="2800" dirty="0">
                <a:cs typeface="Times New Roman" pitchFamily="18" charset="0"/>
              </a:rPr>
              <a:t>Destruição da camada de ozono e aquecimento global (gases de Efeito de Estufa - GHG); </a:t>
            </a:r>
          </a:p>
          <a:p>
            <a:pPr eaLnBrk="0" hangingPunct="0">
              <a:lnSpc>
                <a:spcPct val="120000"/>
              </a:lnSpc>
              <a:buFont typeface="Arial" pitchFamily="34" charset="0"/>
              <a:buChar char="•"/>
            </a:pPr>
            <a:r>
              <a:rPr lang="pt-PT" sz="2800" dirty="0">
                <a:cs typeface="Times New Roman" pitchFamily="18" charset="0"/>
              </a:rPr>
              <a:t>Chuvas ácidas e deposição de amoníaco; </a:t>
            </a:r>
          </a:p>
          <a:p>
            <a:pPr eaLnBrk="0" hangingPunct="0">
              <a:lnSpc>
                <a:spcPct val="120000"/>
              </a:lnSpc>
              <a:buFont typeface="Arial" pitchFamily="34" charset="0"/>
              <a:buChar char="•"/>
            </a:pPr>
            <a:r>
              <a:rPr lang="pt-PT" sz="2800" dirty="0">
                <a:cs typeface="Times New Roman" pitchFamily="18" charset="0"/>
              </a:rPr>
              <a:t>Contaminação com nitratos de águas subterrâneas;</a:t>
            </a:r>
          </a:p>
          <a:p>
            <a:pPr eaLnBrk="0" hangingPunct="0">
              <a:lnSpc>
                <a:spcPct val="120000"/>
              </a:lnSpc>
              <a:buFont typeface="Arial" pitchFamily="34" charset="0"/>
              <a:buChar char="•"/>
            </a:pPr>
            <a:r>
              <a:rPr lang="pt-PT" sz="2800" dirty="0">
                <a:cs typeface="Times New Roman" pitchFamily="18" charset="0"/>
              </a:rPr>
              <a:t>Eutrofização das águas;</a:t>
            </a:r>
          </a:p>
          <a:p>
            <a:pPr eaLnBrk="0" hangingPunct="0">
              <a:lnSpc>
                <a:spcPct val="120000"/>
              </a:lnSpc>
              <a:buFont typeface="Arial" pitchFamily="34" charset="0"/>
              <a:buChar char="•"/>
            </a:pPr>
            <a:r>
              <a:rPr lang="pt-PT" sz="2800" dirty="0" err="1">
                <a:cs typeface="Times New Roman" pitchFamily="18" charset="0"/>
              </a:rPr>
              <a:t>Metahemoglobinémia</a:t>
            </a:r>
            <a:r>
              <a:rPr lang="pt-PT" sz="2800" dirty="0">
                <a:cs typeface="Times New Roman" pitchFamily="18" charset="0"/>
              </a:rPr>
              <a:t> e tumores. 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D506002B-E1AD-4CE7-8B21-DDF111EBE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3193-1AC0-4F1D-B475-09E4CFF6937C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6419-967E-4268-9BBE-DC58782CC588}" type="slidenum">
              <a:rPr lang="pt-PT" altLang="en-US"/>
              <a:pPr/>
              <a:t>33</a:t>
            </a:fld>
            <a:endParaRPr lang="pt-PT" altLang="en-US"/>
          </a:p>
        </p:txBody>
      </p:sp>
      <p:pic>
        <p:nvPicPr>
          <p:cNvPr id="984066" name="Picture 2"/>
          <p:cNvPicPr>
            <a:picLocks noChangeAspect="1" noChangeArrowheads="1"/>
          </p:cNvPicPr>
          <p:nvPr/>
        </p:nvPicPr>
        <p:blipFill>
          <a:blip r:embed="rId5" cstate="print"/>
          <a:srcRect r="39455" b="2295"/>
          <a:stretch>
            <a:fillRect/>
          </a:stretch>
        </p:blipFill>
        <p:spPr bwMode="auto">
          <a:xfrm>
            <a:off x="2861553" y="2052911"/>
            <a:ext cx="7488767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4070" name="Rectangle 6"/>
          <p:cNvSpPr>
            <a:spLocks noChangeArrowheads="1"/>
          </p:cNvSpPr>
          <p:nvPr/>
        </p:nvSpPr>
        <p:spPr bwMode="auto">
          <a:xfrm>
            <a:off x="3039414" y="765175"/>
            <a:ext cx="579107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pt-PT" sz="3600" b="1" dirty="0">
                <a:solidFill>
                  <a:schemeClr val="accent1">
                    <a:lumMod val="75000"/>
                  </a:schemeClr>
                </a:solidFill>
              </a:rPr>
              <a:t>Formas de azoto (N)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72409BCD-83BF-470C-AE6F-01492272E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32060" y="790302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CA" dirty="0" err="1">
                <a:solidFill>
                  <a:schemeClr val="tx2"/>
                </a:solidFill>
              </a:rPr>
              <a:t>Principais</a:t>
            </a:r>
            <a:r>
              <a:rPr lang="en-CA" dirty="0">
                <a:solidFill>
                  <a:schemeClr val="tx2"/>
                </a:solidFill>
              </a:rPr>
              <a:t> </a:t>
            </a:r>
            <a:r>
              <a:rPr lang="en-CA" dirty="0" err="1">
                <a:solidFill>
                  <a:schemeClr val="tx2"/>
                </a:solidFill>
              </a:rPr>
              <a:t>fontes</a:t>
            </a:r>
            <a:r>
              <a:rPr lang="en-CA" dirty="0">
                <a:solidFill>
                  <a:schemeClr val="tx2"/>
                </a:solidFill>
              </a:rPr>
              <a:t> de </a:t>
            </a:r>
            <a:r>
              <a:rPr lang="en-CA" dirty="0" err="1">
                <a:solidFill>
                  <a:schemeClr val="tx2"/>
                </a:solidFill>
              </a:rPr>
              <a:t>contaminação</a:t>
            </a:r>
            <a:r>
              <a:rPr lang="en-CA" dirty="0">
                <a:solidFill>
                  <a:schemeClr val="tx2"/>
                </a:solidFill>
              </a:rPr>
              <a:t> de </a:t>
            </a:r>
            <a:r>
              <a:rPr lang="en-CA" dirty="0" err="1">
                <a:solidFill>
                  <a:schemeClr val="tx2"/>
                </a:solidFill>
              </a:rPr>
              <a:t>azoto</a:t>
            </a:r>
            <a:r>
              <a:rPr lang="en-CA" dirty="0">
                <a:solidFill>
                  <a:schemeClr val="tx2"/>
                </a:solidFill>
              </a:rPr>
              <a:t> </a:t>
            </a:r>
            <a:r>
              <a:rPr lang="en-CA" dirty="0" err="1">
                <a:solidFill>
                  <a:schemeClr val="tx2"/>
                </a:solidFill>
              </a:rPr>
              <a:t>na</a:t>
            </a:r>
            <a:r>
              <a:rPr lang="en-CA" dirty="0">
                <a:solidFill>
                  <a:schemeClr val="tx2"/>
                </a:solidFill>
              </a:rPr>
              <a:t> </a:t>
            </a:r>
            <a:r>
              <a:rPr lang="en-CA" dirty="0" err="1">
                <a:solidFill>
                  <a:schemeClr val="tx2"/>
                </a:solidFill>
              </a:rPr>
              <a:t>exploração</a:t>
            </a:r>
            <a:r>
              <a:rPr lang="en-CA" dirty="0">
                <a:solidFill>
                  <a:schemeClr val="tx2"/>
                </a:solidFill>
              </a:rPr>
              <a:t> </a:t>
            </a:r>
            <a:r>
              <a:rPr lang="en-CA" dirty="0" err="1">
                <a:solidFill>
                  <a:schemeClr val="tx2"/>
                </a:solidFill>
              </a:rPr>
              <a:t>agrícola</a:t>
            </a:r>
            <a:br>
              <a:rPr lang="en-CA" dirty="0">
                <a:solidFill>
                  <a:schemeClr val="tx2"/>
                </a:solidFill>
              </a:rPr>
            </a:br>
            <a:endParaRPr lang="pt-PT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>
          <a:xfrm>
            <a:off x="1484310" y="2849879"/>
            <a:ext cx="10018713" cy="3124201"/>
          </a:xfrm>
        </p:spPr>
        <p:txBody>
          <a:bodyPr/>
          <a:lstStyle/>
          <a:p>
            <a:pPr marL="990600" lvl="1" indent="-646113">
              <a:buSzPct val="117000"/>
            </a:pPr>
            <a:r>
              <a:rPr lang="en-CA" sz="2800" dirty="0" err="1"/>
              <a:t>Adubos</a:t>
            </a:r>
            <a:r>
              <a:rPr lang="en-CA" sz="2800" dirty="0"/>
              <a:t> </a:t>
            </a:r>
            <a:r>
              <a:rPr lang="en-CA" sz="2800" dirty="0" err="1"/>
              <a:t>azotados</a:t>
            </a:r>
            <a:r>
              <a:rPr lang="en-CA" sz="2800" dirty="0"/>
              <a:t> </a:t>
            </a:r>
          </a:p>
          <a:p>
            <a:pPr marL="990600" lvl="1" indent="-646113">
              <a:buSzPct val="117000"/>
            </a:pPr>
            <a:r>
              <a:rPr lang="en-CA" sz="2800" dirty="0" err="1"/>
              <a:t>Estrumes</a:t>
            </a:r>
            <a:r>
              <a:rPr lang="en-CA" sz="2800" dirty="0"/>
              <a:t> e </a:t>
            </a:r>
            <a:r>
              <a:rPr lang="en-CA" sz="2800" dirty="0" err="1"/>
              <a:t>chorumes</a:t>
            </a:r>
            <a:endParaRPr lang="en-CA" sz="2800" dirty="0"/>
          </a:p>
          <a:p>
            <a:pPr marL="990600" lvl="1" indent="-646113">
              <a:buSzPct val="117000"/>
            </a:pPr>
            <a:r>
              <a:rPr lang="en-CA" sz="2800" dirty="0" err="1"/>
              <a:t>Outros</a:t>
            </a:r>
            <a:r>
              <a:rPr lang="en-CA" sz="2800" dirty="0"/>
              <a:t> </a:t>
            </a:r>
            <a:r>
              <a:rPr lang="en-CA" sz="2800" dirty="0" err="1"/>
              <a:t>resíduos</a:t>
            </a:r>
            <a:r>
              <a:rPr lang="en-CA" sz="2800" dirty="0"/>
              <a:t> </a:t>
            </a:r>
            <a:r>
              <a:rPr lang="en-CA" sz="2800" dirty="0" err="1"/>
              <a:t>orgânicos</a:t>
            </a:r>
            <a:endParaRPr lang="en-CA" sz="2800" dirty="0"/>
          </a:p>
          <a:p>
            <a:pPr marL="990600" lvl="1" indent="-646113">
              <a:buSzPct val="117000"/>
            </a:pPr>
            <a:r>
              <a:rPr lang="en-CA" sz="2800" dirty="0" err="1"/>
              <a:t>Matéria</a:t>
            </a:r>
            <a:r>
              <a:rPr lang="en-CA" sz="2800" dirty="0"/>
              <a:t> </a:t>
            </a:r>
            <a:r>
              <a:rPr lang="en-CA" sz="2800" dirty="0" err="1"/>
              <a:t>orgânica</a:t>
            </a:r>
            <a:r>
              <a:rPr lang="en-CA" sz="2800" dirty="0"/>
              <a:t> do solo</a:t>
            </a:r>
          </a:p>
          <a:p>
            <a:pPr marL="990600" lvl="1" indent="-646113">
              <a:buSzPct val="117000"/>
            </a:pPr>
            <a:r>
              <a:rPr lang="en-CA" sz="2800" dirty="0" err="1"/>
              <a:t>Fossas</a:t>
            </a:r>
            <a:r>
              <a:rPr lang="en-CA" sz="2800" dirty="0"/>
              <a:t> </a:t>
            </a:r>
            <a:r>
              <a:rPr lang="en-CA" sz="2800" dirty="0" err="1"/>
              <a:t>sépticas</a:t>
            </a:r>
            <a:endParaRPr lang="en-CA" sz="2800" dirty="0"/>
          </a:p>
          <a:p>
            <a:pPr>
              <a:buSzPct val="117000"/>
            </a:pPr>
            <a:endParaRPr lang="pt-PT" dirty="0"/>
          </a:p>
        </p:txBody>
      </p:sp>
      <p:sp>
        <p:nvSpPr>
          <p:cNvPr id="5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FD74B-C631-4BD8-92E1-D6C3B6223E61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D6A-7F76-414F-9E4D-EF81A0B41293}" type="slidenum">
              <a:rPr lang="pt-PT" altLang="en-US"/>
              <a:pPr/>
              <a:t>34</a:t>
            </a:fld>
            <a:endParaRPr lang="pt-PT" altLang="en-US"/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C6A442B2-30D4-4BB2-A7E1-A4EF3F191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5003" y="685801"/>
            <a:ext cx="11240128" cy="1452092"/>
          </a:xfrm>
        </p:spPr>
        <p:txBody>
          <a:bodyPr>
            <a:noAutofit/>
          </a:bodyPr>
          <a:lstStyle/>
          <a:p>
            <a:r>
              <a:rPr lang="pt-PT" sz="3200" dirty="0"/>
              <a:t>Dados de 2008</a:t>
            </a:r>
            <a:br>
              <a:rPr lang="pt-PT" sz="3200" dirty="0"/>
            </a:br>
            <a:r>
              <a:rPr lang="pt-PT" sz="3200" dirty="0"/>
              <a:t>neste ano estimou-se uma pegada média de 29 kg N/</a:t>
            </a:r>
            <a:r>
              <a:rPr lang="pt-PT" sz="3200" dirty="0" err="1"/>
              <a:t>pessoa.ano</a:t>
            </a:r>
            <a:endParaRPr lang="pt-PT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2870" y="2338252"/>
            <a:ext cx="3414261" cy="3466011"/>
          </a:xfrm>
        </p:spPr>
        <p:txBody>
          <a:bodyPr>
            <a:normAutofit lnSpcReduction="10000"/>
          </a:bodyPr>
          <a:lstStyle/>
          <a:p>
            <a:r>
              <a:rPr lang="pt-PT" dirty="0"/>
              <a:t>5 kg do uso de energia</a:t>
            </a:r>
          </a:p>
          <a:p>
            <a:r>
              <a:rPr lang="pt-PT" dirty="0"/>
              <a:t>18 kg produção de alimentos (agricultura)</a:t>
            </a:r>
          </a:p>
          <a:p>
            <a:r>
              <a:rPr lang="pt-PT" dirty="0"/>
              <a:t>1 kg processamento dos alimentos</a:t>
            </a:r>
          </a:p>
          <a:p>
            <a:r>
              <a:rPr lang="pt-PT" dirty="0"/>
              <a:t>5 kg durante o consumo (desperdício)</a:t>
            </a:r>
          </a:p>
          <a:p>
            <a:endParaRPr lang="pt-PT" dirty="0"/>
          </a:p>
        </p:txBody>
      </p:sp>
      <p:pic>
        <p:nvPicPr>
          <p:cNvPr id="410626" name="Picture 2" descr="N Loss Indicat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5952" y="2258333"/>
            <a:ext cx="6859179" cy="4372576"/>
          </a:xfrm>
          <a:prstGeom prst="rect">
            <a:avLst/>
          </a:prstGeom>
          <a:noFill/>
        </p:spPr>
      </p:pic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7B8CB147-314A-41A0-83DF-103CA3BE9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6380" y="463732"/>
            <a:ext cx="10018713" cy="920931"/>
          </a:xfrm>
        </p:spPr>
        <p:txBody>
          <a:bodyPr>
            <a:normAutofit fontScale="90000"/>
          </a:bodyPr>
          <a:lstStyle/>
          <a:p>
            <a:r>
              <a:rPr lang="pt-PT" dirty="0"/>
              <a:t>Mais de 80% do azoto fornecido/absorvido pelas culturas é perdido para o ambiente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77426" y="5873869"/>
            <a:ext cx="10018713" cy="945125"/>
          </a:xfrm>
        </p:spPr>
        <p:txBody>
          <a:bodyPr/>
          <a:lstStyle/>
          <a:p>
            <a:r>
              <a:rPr lang="pt-PT" dirty="0"/>
              <a:t>Mais de 80% é perdido para o ambiente, como NH3 e </a:t>
            </a:r>
            <a:r>
              <a:rPr lang="pt-PT" dirty="0" err="1"/>
              <a:t>NOx</a:t>
            </a:r>
            <a:r>
              <a:rPr lang="pt-PT" dirty="0"/>
              <a:t> para a atmosfera ou como NO3</a:t>
            </a:r>
            <a:r>
              <a:rPr lang="pt-PT" baseline="30000" dirty="0"/>
              <a:t>-</a:t>
            </a:r>
            <a:r>
              <a:rPr lang="pt-PT" dirty="0"/>
              <a:t> para as águas</a:t>
            </a:r>
          </a:p>
        </p:txBody>
      </p:sp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4"/>
          <a:srcRect b="3663"/>
          <a:stretch>
            <a:fillRect/>
          </a:stretch>
        </p:blipFill>
        <p:spPr bwMode="auto">
          <a:xfrm>
            <a:off x="1626605" y="1668418"/>
            <a:ext cx="9200637" cy="377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94E73083-995D-489E-9D86-D91A349C8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927463"/>
            <a:ext cx="10018713" cy="1510936"/>
          </a:xfrm>
        </p:spPr>
        <p:txBody>
          <a:bodyPr/>
          <a:lstStyle/>
          <a:p>
            <a:r>
              <a:rPr lang="pt-PT" dirty="0"/>
              <a:t>Fontes de produção antropogénicas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Agricultura </a:t>
            </a:r>
          </a:p>
          <a:p>
            <a:pPr lvl="1"/>
            <a:r>
              <a:rPr lang="pt-PT" dirty="0"/>
              <a:t>Adubação mineral</a:t>
            </a:r>
          </a:p>
          <a:p>
            <a:pPr lvl="1"/>
            <a:r>
              <a:rPr lang="pt-PT" dirty="0"/>
              <a:t>Decomposição de </a:t>
            </a:r>
            <a:r>
              <a:rPr lang="pt-PT" dirty="0" err="1"/>
              <a:t>dejectos</a:t>
            </a:r>
            <a:r>
              <a:rPr lang="pt-PT" dirty="0"/>
              <a:t> animais </a:t>
            </a:r>
          </a:p>
          <a:p>
            <a:r>
              <a:rPr lang="pt-PT" dirty="0"/>
              <a:t>Transportes </a:t>
            </a:r>
          </a:p>
          <a:p>
            <a:r>
              <a:rPr lang="pt-PT" dirty="0"/>
              <a:t>Indústria</a:t>
            </a:r>
          </a:p>
          <a:p>
            <a:endParaRPr lang="pt-PT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64051" y="333376"/>
            <a:ext cx="3841749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N- N</a:t>
            </a:r>
            <a:r>
              <a:rPr lang="pt-PT" sz="4800" baseline="-25000" dirty="0">
                <a:solidFill>
                  <a:schemeClr val="bg1"/>
                </a:solidFill>
                <a:latin typeface="Arial Unicode MS" pitchFamily="34" charset="-128"/>
              </a:rPr>
              <a:t>2</a:t>
            </a:r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O</a:t>
            </a:r>
          </a:p>
        </p:txBody>
      </p:sp>
      <p:pic>
        <p:nvPicPr>
          <p:cNvPr id="412674" name="Picture 2" descr="Pie chart of U.S. nitrous oxide emissions by source. 69 percent is from agricultural soil management, 9 percent from industry or chemical production,  6 percent from stationary combustion, 6 percent from other sources, 5 percent from transportation, and  5 percent from manure management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0303" y="2383518"/>
            <a:ext cx="4867275" cy="401955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7049561" y="6324569"/>
            <a:ext cx="4453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INVENTORY OF U.S. GREENHOUSE GAS EMISSIONS AND SINKS: 1990-2012</a:t>
            </a:r>
          </a:p>
          <a:p>
            <a:endParaRPr lang="pt-PT" sz="1000" dirty="0"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737170DA-152D-49CA-9ADF-00A8FC429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DF2D-FE2D-488A-8BA8-E1E53398971F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8526-B9D9-4F47-B35D-5D24964442E5}" type="slidenum">
              <a:rPr lang="pt-PT" altLang="en-US"/>
              <a:pPr/>
              <a:t>38</a:t>
            </a:fld>
            <a:endParaRPr lang="pt-PT" altLang="en-US"/>
          </a:p>
        </p:txBody>
      </p:sp>
      <p:sp>
        <p:nvSpPr>
          <p:cNvPr id="1149954" name="Text Box 2"/>
          <p:cNvSpPr txBox="1">
            <a:spLocks noChangeArrowheads="1"/>
          </p:cNvSpPr>
          <p:nvPr/>
        </p:nvSpPr>
        <p:spPr bwMode="auto">
          <a:xfrm>
            <a:off x="1439333" y="1772513"/>
            <a:ext cx="10752667" cy="4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 sz="2400" b="1" dirty="0">
                <a:sym typeface="Wingdings" pitchFamily="2" charset="2"/>
              </a:rPr>
              <a:t> Óxido nitroso - </a:t>
            </a:r>
            <a:r>
              <a:rPr lang="pt-PT" sz="2400" dirty="0">
                <a:sym typeface="Wingdings" pitchFamily="2" charset="2"/>
              </a:rPr>
              <a:t>perdas naturais por</a:t>
            </a:r>
            <a:r>
              <a:rPr lang="pt-PT" sz="2400" b="1" dirty="0">
                <a:sym typeface="Wingdings" pitchFamily="2" charset="2"/>
              </a:rPr>
              <a:t> </a:t>
            </a:r>
            <a:r>
              <a:rPr lang="pt-PT" sz="2400" dirty="0">
                <a:sym typeface="Wingdings" pitchFamily="2" charset="2"/>
              </a:rPr>
              <a:t>nitrificação e desnitrificação</a:t>
            </a:r>
          </a:p>
          <a:p>
            <a:endParaRPr lang="pt-PT" sz="2400" dirty="0">
              <a:sym typeface="Wingdings" pitchFamily="2" charset="2"/>
            </a:endParaRPr>
          </a:p>
          <a:p>
            <a:r>
              <a:rPr lang="pt-PT" sz="2400" dirty="0">
                <a:sym typeface="Wingdings" pitchFamily="2" charset="2"/>
              </a:rPr>
              <a:t>O N-NH</a:t>
            </a:r>
            <a:r>
              <a:rPr lang="pt-PT" sz="2400" baseline="-25000" dirty="0">
                <a:sym typeface="Wingdings" pitchFamily="2" charset="2"/>
              </a:rPr>
              <a:t>4</a:t>
            </a:r>
            <a:r>
              <a:rPr lang="pt-PT" sz="2400" baseline="30000" dirty="0">
                <a:sym typeface="Wingdings" pitchFamily="2" charset="2"/>
              </a:rPr>
              <a:t>+</a:t>
            </a:r>
            <a:r>
              <a:rPr lang="pt-PT" sz="2400" dirty="0">
                <a:sym typeface="Wingdings" pitchFamily="2" charset="2"/>
              </a:rPr>
              <a:t> é convertido, no solo, em nitrito (NO</a:t>
            </a:r>
            <a:r>
              <a:rPr lang="pt-PT" sz="2400" baseline="-25000" dirty="0">
                <a:sym typeface="Wingdings" pitchFamily="2" charset="2"/>
              </a:rPr>
              <a:t>2</a:t>
            </a:r>
            <a:r>
              <a:rPr lang="pt-PT" sz="2400" baseline="30000" dirty="0">
                <a:sym typeface="Wingdings" pitchFamily="2" charset="2"/>
              </a:rPr>
              <a:t>-</a:t>
            </a:r>
            <a:r>
              <a:rPr lang="pt-PT" sz="2400" dirty="0">
                <a:sym typeface="Wingdings" pitchFamily="2" charset="2"/>
              </a:rPr>
              <a:t>) e nitrato (NO</a:t>
            </a:r>
            <a:r>
              <a:rPr lang="pt-PT" sz="2400" baseline="-25000" dirty="0">
                <a:sym typeface="Wingdings" pitchFamily="2" charset="2"/>
              </a:rPr>
              <a:t>3</a:t>
            </a:r>
            <a:r>
              <a:rPr lang="pt-PT" sz="2400" baseline="30000" dirty="0">
                <a:sym typeface="Wingdings" pitchFamily="2" charset="2"/>
              </a:rPr>
              <a:t>-</a:t>
            </a:r>
            <a:r>
              <a:rPr lang="pt-PT" sz="2400" dirty="0">
                <a:sym typeface="Wingdings" pitchFamily="2" charset="2"/>
              </a:rPr>
              <a:t>) por intermédio de bactérias nitrificantes num processo designado por </a:t>
            </a:r>
            <a:r>
              <a:rPr lang="pt-PT" sz="2400" b="1" u="sng" dirty="0">
                <a:sym typeface="Wingdings" pitchFamily="2" charset="2"/>
              </a:rPr>
              <a:t>nitrificação</a:t>
            </a:r>
            <a:r>
              <a:rPr lang="pt-PT" sz="2400" dirty="0">
                <a:sym typeface="Wingdings" pitchFamily="2" charset="2"/>
              </a:rPr>
              <a:t>. </a:t>
            </a:r>
          </a:p>
          <a:p>
            <a:endParaRPr lang="pt-PT" sz="2400" dirty="0">
              <a:sym typeface="Wingdings" pitchFamily="2" charset="2"/>
            </a:endParaRPr>
          </a:p>
          <a:p>
            <a:r>
              <a:rPr lang="pt-PT" sz="2400" dirty="0">
                <a:sym typeface="Wingdings" pitchFamily="2" charset="2"/>
              </a:rPr>
              <a:t>Por sua vez, o azoto sob forma de nitrato pode, sobretudo em condições de anaerobiose, por </a:t>
            </a:r>
            <a:r>
              <a:rPr lang="pt-PT" sz="2400" dirty="0" err="1">
                <a:sym typeface="Wingdings" pitchFamily="2" charset="2"/>
              </a:rPr>
              <a:t>acção</a:t>
            </a:r>
            <a:r>
              <a:rPr lang="pt-PT" sz="2400" dirty="0">
                <a:sym typeface="Wingdings" pitchFamily="2" charset="2"/>
              </a:rPr>
              <a:t> de bactérias </a:t>
            </a:r>
            <a:r>
              <a:rPr lang="pt-PT" sz="2400" dirty="0" err="1">
                <a:sym typeface="Wingdings" pitchFamily="2" charset="2"/>
              </a:rPr>
              <a:t>desnitrificantes</a:t>
            </a:r>
            <a:r>
              <a:rPr lang="pt-PT" sz="2400" dirty="0">
                <a:sym typeface="Wingdings" pitchFamily="2" charset="2"/>
              </a:rPr>
              <a:t>, sofrer </a:t>
            </a:r>
            <a:r>
              <a:rPr lang="pt-PT" sz="2400" b="1" u="sng" dirty="0">
                <a:sym typeface="Wingdings" pitchFamily="2" charset="2"/>
              </a:rPr>
              <a:t>desnitrificação</a:t>
            </a:r>
            <a:r>
              <a:rPr lang="pt-PT" sz="2400" dirty="0">
                <a:sym typeface="Wingdings" pitchFamily="2" charset="2"/>
              </a:rPr>
              <a:t> produzindo  gases que se libertam para a atmosfera  :</a:t>
            </a:r>
          </a:p>
          <a:p>
            <a:endParaRPr lang="pt-PT" sz="900" dirty="0">
              <a:sym typeface="Wingdings" pitchFamily="2" charset="2"/>
            </a:endParaRPr>
          </a:p>
          <a:p>
            <a:pPr algn="ctr"/>
            <a:r>
              <a:rPr lang="pt-PT" sz="2400" dirty="0">
                <a:sym typeface="Wingdings" pitchFamily="2" charset="2"/>
              </a:rPr>
              <a:t>NO</a:t>
            </a:r>
            <a:r>
              <a:rPr lang="pt-PT" sz="2400" baseline="-25000" dirty="0">
                <a:sym typeface="Wingdings" pitchFamily="2" charset="2"/>
              </a:rPr>
              <a:t>3</a:t>
            </a:r>
            <a:r>
              <a:rPr lang="pt-PT" sz="2400" baseline="30000" dirty="0">
                <a:sym typeface="Wingdings" pitchFamily="2" charset="2"/>
              </a:rPr>
              <a:t>−</a:t>
            </a:r>
            <a:r>
              <a:rPr lang="pt-PT" sz="2400" dirty="0">
                <a:sym typeface="Wingdings" pitchFamily="2" charset="2"/>
              </a:rPr>
              <a:t> → NO</a:t>
            </a:r>
            <a:r>
              <a:rPr lang="pt-PT" sz="2400" baseline="-25000" dirty="0">
                <a:sym typeface="Wingdings" pitchFamily="2" charset="2"/>
              </a:rPr>
              <a:t>2</a:t>
            </a:r>
            <a:r>
              <a:rPr lang="pt-PT" sz="2400" baseline="30000" dirty="0">
                <a:sym typeface="Wingdings" pitchFamily="2" charset="2"/>
              </a:rPr>
              <a:t>−</a:t>
            </a:r>
            <a:r>
              <a:rPr lang="pt-PT" sz="2400" dirty="0">
                <a:sym typeface="Wingdings" pitchFamily="2" charset="2"/>
              </a:rPr>
              <a:t> → NO + N</a:t>
            </a:r>
            <a:r>
              <a:rPr lang="pt-PT" sz="2400" baseline="-25000" dirty="0">
                <a:sym typeface="Wingdings" pitchFamily="2" charset="2"/>
              </a:rPr>
              <a:t>2</a:t>
            </a:r>
            <a:r>
              <a:rPr lang="pt-PT" sz="2400" dirty="0">
                <a:sym typeface="Wingdings" pitchFamily="2" charset="2"/>
              </a:rPr>
              <a:t>O → N</a:t>
            </a:r>
            <a:r>
              <a:rPr lang="pt-PT" sz="2400" baseline="-25000" dirty="0">
                <a:sym typeface="Wingdings" pitchFamily="2" charset="2"/>
              </a:rPr>
              <a:t>2</a:t>
            </a:r>
          </a:p>
          <a:p>
            <a:endParaRPr lang="pt-PT" sz="800" dirty="0">
              <a:sym typeface="Wingdings" pitchFamily="2" charset="2"/>
            </a:endParaRPr>
          </a:p>
          <a:p>
            <a:pPr algn="ctr"/>
            <a:r>
              <a:rPr lang="pt-PT" sz="2400" dirty="0">
                <a:sym typeface="Wingdings" pitchFamily="2" charset="2"/>
              </a:rPr>
              <a:t>O N</a:t>
            </a:r>
            <a:r>
              <a:rPr lang="pt-PT" sz="2400" baseline="-25000" dirty="0">
                <a:sym typeface="Wingdings" pitchFamily="2" charset="2"/>
              </a:rPr>
              <a:t>2</a:t>
            </a:r>
            <a:r>
              <a:rPr lang="pt-PT" sz="2400" dirty="0">
                <a:sym typeface="Wingdings" pitchFamily="2" charset="2"/>
              </a:rPr>
              <a:t>O é dos gases com maior impacto no aquecimento global (310 CO</a:t>
            </a:r>
            <a:r>
              <a:rPr lang="pt-PT" sz="2400" baseline="-25000" dirty="0">
                <a:sym typeface="Wingdings" pitchFamily="2" charset="2"/>
              </a:rPr>
              <a:t>2</a:t>
            </a:r>
            <a:r>
              <a:rPr lang="pt-PT" sz="2400" dirty="0">
                <a:sym typeface="Wingdings" pitchFamily="2" charset="2"/>
              </a:rPr>
              <a:t> </a:t>
            </a:r>
            <a:r>
              <a:rPr lang="pt-PT" sz="2400" dirty="0" err="1">
                <a:sym typeface="Wingdings" pitchFamily="2" charset="2"/>
              </a:rPr>
              <a:t>eq</a:t>
            </a:r>
            <a:r>
              <a:rPr lang="pt-PT" sz="2400" dirty="0">
                <a:sym typeface="Wingdings" pitchFamily="2" charset="2"/>
              </a:rPr>
              <a:t>)	 </a:t>
            </a:r>
          </a:p>
        </p:txBody>
      </p:sp>
      <p:sp>
        <p:nvSpPr>
          <p:cNvPr id="1149956" name="Text Box 4"/>
          <p:cNvSpPr txBox="1">
            <a:spLocks noChangeArrowheads="1"/>
          </p:cNvSpPr>
          <p:nvPr/>
        </p:nvSpPr>
        <p:spPr bwMode="auto">
          <a:xfrm>
            <a:off x="4464051" y="333376"/>
            <a:ext cx="3841749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N- N</a:t>
            </a:r>
            <a:r>
              <a:rPr lang="pt-PT" sz="4800" baseline="-25000" dirty="0">
                <a:solidFill>
                  <a:schemeClr val="bg1"/>
                </a:solidFill>
                <a:latin typeface="Arial Unicode MS" pitchFamily="34" charset="-128"/>
              </a:rPr>
              <a:t>2</a:t>
            </a:r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O</a:t>
            </a:r>
          </a:p>
        </p:txBody>
      </p:sp>
      <p:pic>
        <p:nvPicPr>
          <p:cNvPr id="200706" name="Picture 2" descr="http://www.webelements.com/_media/compounds/N/N2O1-100249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960" y="255509"/>
            <a:ext cx="2404745" cy="1803559"/>
          </a:xfrm>
          <a:prstGeom prst="rect">
            <a:avLst/>
          </a:prstGeom>
          <a:noFill/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7B554EFC-2841-4B26-8A97-B90DEDE01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084217"/>
            <a:ext cx="10018713" cy="1354182"/>
          </a:xfrm>
        </p:spPr>
        <p:txBody>
          <a:bodyPr/>
          <a:lstStyle/>
          <a:p>
            <a:r>
              <a:rPr lang="pt-PT" dirty="0"/>
              <a:t>Fontes de produção antropogénicas</a:t>
            </a:r>
          </a:p>
        </p:txBody>
      </p:sp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4"/>
          <a:srcRect l="30536" t="21786" r="33464" b="35893"/>
          <a:stretch>
            <a:fillRect/>
          </a:stretch>
        </p:blipFill>
        <p:spPr bwMode="auto">
          <a:xfrm>
            <a:off x="3187337" y="2481360"/>
            <a:ext cx="6204857" cy="437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271434" y="476251"/>
            <a:ext cx="3841751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N- NH</a:t>
            </a:r>
            <a:r>
              <a:rPr lang="pt-PT" sz="4800" baseline="-25000" dirty="0">
                <a:solidFill>
                  <a:schemeClr val="bg1"/>
                </a:solidFill>
                <a:latin typeface="Arial Unicode MS" pitchFamily="34" charset="-128"/>
              </a:rPr>
              <a:t>3</a:t>
            </a:r>
          </a:p>
        </p:txBody>
      </p: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3790CA85-2F2B-41AF-8ACF-661466918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501462"/>
          </a:xfrm>
        </p:spPr>
        <p:txBody>
          <a:bodyPr>
            <a:normAutofit fontScale="90000"/>
          </a:bodyPr>
          <a:lstStyle/>
          <a:p>
            <a:r>
              <a:rPr lang="pt-PT" sz="2400" dirty="0"/>
              <a:t>Como substrato da vida, o solo vem ao longo da história da civilização sofrendo as consequências das atividades humanas, que alteram as suas características causando danos à saúde do Homem e ao seu património, gerando o fenómeno da poluição do solo.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56091" y="1962156"/>
            <a:ext cx="10018713" cy="464470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pt-PT" dirty="0"/>
              <a:t>do desmatamento que destrói a cobertura vegetal protetora;</a:t>
            </a:r>
          </a:p>
          <a:p>
            <a:pPr>
              <a:lnSpc>
                <a:spcPct val="170000"/>
              </a:lnSpc>
            </a:pPr>
            <a:r>
              <a:rPr lang="pt-PT" dirty="0"/>
              <a:t>da utilização de queimadas para limpeza;</a:t>
            </a:r>
          </a:p>
          <a:p>
            <a:pPr>
              <a:lnSpc>
                <a:spcPct val="170000"/>
              </a:lnSpc>
            </a:pPr>
            <a:r>
              <a:rPr lang="pt-PT" dirty="0"/>
              <a:t>da mineração de recursos não renováveis;</a:t>
            </a:r>
          </a:p>
          <a:p>
            <a:pPr>
              <a:lnSpc>
                <a:spcPct val="170000"/>
              </a:lnSpc>
            </a:pPr>
            <a:r>
              <a:rPr lang="pt-PT" dirty="0"/>
              <a:t>da sobre encabeçamento dos pastos com rebanhos;</a:t>
            </a:r>
          </a:p>
          <a:p>
            <a:pPr>
              <a:lnSpc>
                <a:spcPct val="170000"/>
              </a:lnSpc>
            </a:pPr>
            <a:r>
              <a:rPr lang="pt-PT" dirty="0"/>
              <a:t>do cultivo de terras, exaustivamente, com monoculturas;</a:t>
            </a:r>
          </a:p>
          <a:p>
            <a:pPr>
              <a:lnSpc>
                <a:spcPct val="170000"/>
              </a:lnSpc>
            </a:pPr>
            <a:r>
              <a:rPr lang="pt-PT" dirty="0"/>
              <a:t>do uso intensivo de agroquímicos no controle de pragas;</a:t>
            </a:r>
          </a:p>
          <a:p>
            <a:pPr>
              <a:lnSpc>
                <a:spcPct val="170000"/>
              </a:lnSpc>
            </a:pPr>
            <a:r>
              <a:rPr lang="pt-PT" dirty="0"/>
              <a:t>do uso abusivo de fertilizantes;</a:t>
            </a:r>
          </a:p>
          <a:p>
            <a:pPr>
              <a:lnSpc>
                <a:spcPct val="170000"/>
              </a:lnSpc>
            </a:pPr>
            <a:r>
              <a:rPr lang="pt-PT" dirty="0"/>
              <a:t>de projetos de irrigação mal orientados, provocando a erosão, a lixiviação e o escoamento superficial;</a:t>
            </a:r>
          </a:p>
          <a:p>
            <a:pPr>
              <a:lnSpc>
                <a:spcPct val="170000"/>
              </a:lnSpc>
            </a:pPr>
            <a:r>
              <a:rPr lang="pt-PT" dirty="0"/>
              <a:t>de deposição inadequada do lixo.</a:t>
            </a:r>
          </a:p>
          <a:p>
            <a:pPr>
              <a:lnSpc>
                <a:spcPct val="170000"/>
              </a:lnSpc>
            </a:pPr>
            <a:endParaRPr lang="pt-PT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1386-0B7D-482C-802E-82A4808BDB5D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8923-E798-4A05-8EFA-1C25B9F6E9AE}" type="slidenum">
              <a:rPr lang="pt-PT" altLang="en-US"/>
              <a:pPr/>
              <a:t>40</a:t>
            </a:fld>
            <a:endParaRPr lang="pt-PT" altLang="en-US"/>
          </a:p>
        </p:txBody>
      </p:sp>
      <p:sp>
        <p:nvSpPr>
          <p:cNvPr id="1147906" name="Text Box 2"/>
          <p:cNvSpPr txBox="1">
            <a:spLocks noChangeArrowheads="1"/>
          </p:cNvSpPr>
          <p:nvPr/>
        </p:nvSpPr>
        <p:spPr bwMode="auto">
          <a:xfrm>
            <a:off x="1724298" y="1948409"/>
            <a:ext cx="974592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PT" sz="2400" b="1" dirty="0">
                <a:sym typeface="Wingdings" pitchFamily="2" charset="2"/>
              </a:rPr>
              <a:t>Amoníaco</a:t>
            </a:r>
            <a:r>
              <a:rPr lang="pt-PT" sz="2400" dirty="0">
                <a:sym typeface="Wingdings" pitchFamily="2" charset="2"/>
              </a:rPr>
              <a:t> (NH</a:t>
            </a:r>
            <a:r>
              <a:rPr lang="pt-PT" sz="2400" baseline="-25000" dirty="0">
                <a:sym typeface="Wingdings" pitchFamily="2" charset="2"/>
              </a:rPr>
              <a:t>3</a:t>
            </a:r>
            <a:r>
              <a:rPr lang="pt-PT" sz="2400" dirty="0">
                <a:sym typeface="Wingdings" pitchFamily="2" charset="2"/>
              </a:rPr>
              <a:t>) -  perdas por volatilização</a:t>
            </a:r>
          </a:p>
          <a:p>
            <a:r>
              <a:rPr lang="pt-PT" sz="2400" dirty="0">
                <a:sym typeface="Wingdings" pitchFamily="2" charset="2"/>
              </a:rPr>
              <a:t> 	</a:t>
            </a:r>
          </a:p>
          <a:p>
            <a:r>
              <a:rPr lang="pt-PT" sz="2400" u="sng" dirty="0">
                <a:sym typeface="Wingdings" pitchFamily="2" charset="2"/>
              </a:rPr>
              <a:t>Principal fonte</a:t>
            </a:r>
            <a:r>
              <a:rPr lang="pt-PT" sz="2400" dirty="0">
                <a:sym typeface="Wingdings" pitchFamily="2" charset="2"/>
              </a:rPr>
              <a:t>: agricultura e pecuária (&gt;90 %) </a:t>
            </a:r>
          </a:p>
          <a:p>
            <a:r>
              <a:rPr lang="pt-PT" sz="2400" dirty="0">
                <a:sym typeface="Wingdings" pitchFamily="2" charset="2"/>
              </a:rPr>
              <a:t>Resulta da decomposição microbianas dos </a:t>
            </a:r>
            <a:r>
              <a:rPr lang="pt-PT" sz="2400" dirty="0" err="1">
                <a:sym typeface="Wingdings" pitchFamily="2" charset="2"/>
              </a:rPr>
              <a:t>dejectos</a:t>
            </a:r>
            <a:r>
              <a:rPr lang="pt-PT" sz="2400" dirty="0">
                <a:sym typeface="Wingdings" pitchFamily="2" charset="2"/>
              </a:rPr>
              <a:t> animais</a:t>
            </a:r>
          </a:p>
          <a:p>
            <a:endParaRPr lang="pt-PT" sz="2400" dirty="0">
              <a:sym typeface="Wingdings" pitchFamily="2" charset="2"/>
            </a:endParaRPr>
          </a:p>
          <a:p>
            <a:r>
              <a:rPr lang="pt-PT" sz="2400" dirty="0">
                <a:sym typeface="Wingdings" pitchFamily="2" charset="2"/>
              </a:rPr>
              <a:t> gestão dos estrumes e chorumes: redução das perdas na fase de armazenamento e aplicação ao solo;</a:t>
            </a:r>
          </a:p>
          <a:p>
            <a:endParaRPr lang="pt-PT" sz="2400" dirty="0">
              <a:sym typeface="Wingdings" pitchFamily="2" charset="2"/>
            </a:endParaRPr>
          </a:p>
          <a:p>
            <a:r>
              <a:rPr lang="pt-PT" sz="2400" u="sng" dirty="0">
                <a:sym typeface="Wingdings" pitchFamily="2" charset="2"/>
              </a:rPr>
              <a:t>Consequências</a:t>
            </a:r>
            <a:r>
              <a:rPr lang="pt-PT" sz="2400" dirty="0">
                <a:sym typeface="Wingdings" pitchFamily="2" charset="2"/>
              </a:rPr>
              <a:t>: problemas de chuvas ácidas, e pode ser transformado em óxido nitroso (N</a:t>
            </a:r>
            <a:r>
              <a:rPr lang="pt-PT" sz="2400" baseline="-25000" dirty="0">
                <a:sym typeface="Wingdings" pitchFamily="2" charset="2"/>
              </a:rPr>
              <a:t>2</a:t>
            </a:r>
            <a:r>
              <a:rPr lang="pt-PT" sz="2400" dirty="0">
                <a:sym typeface="Wingdings" pitchFamily="2" charset="2"/>
              </a:rPr>
              <a:t>O) após deposição nos solos.</a:t>
            </a:r>
          </a:p>
          <a:p>
            <a:r>
              <a:rPr lang="pt-PT" sz="2400" dirty="0">
                <a:sym typeface="Wingdings" pitchFamily="2" charset="2"/>
              </a:rPr>
              <a:t>Concentrações &gt;50 </a:t>
            </a:r>
            <a:r>
              <a:rPr lang="pt-PT" sz="2400" dirty="0" err="1">
                <a:sym typeface="Wingdings" pitchFamily="2" charset="2"/>
              </a:rPr>
              <a:t>ppm</a:t>
            </a:r>
            <a:r>
              <a:rPr lang="pt-PT" sz="2400" dirty="0">
                <a:sym typeface="Wingdings" pitchFamily="2" charset="2"/>
              </a:rPr>
              <a:t> prejudicam o desempenho animal, ex. suínos</a:t>
            </a:r>
          </a:p>
          <a:p>
            <a:endParaRPr lang="pt-PT" sz="2400" dirty="0">
              <a:sym typeface="Wingdings" pitchFamily="2" charset="2"/>
            </a:endParaRPr>
          </a:p>
        </p:txBody>
      </p:sp>
      <p:sp>
        <p:nvSpPr>
          <p:cNvPr id="1147908" name="Text Box 4"/>
          <p:cNvSpPr txBox="1">
            <a:spLocks noChangeArrowheads="1"/>
          </p:cNvSpPr>
          <p:nvPr/>
        </p:nvSpPr>
        <p:spPr bwMode="auto">
          <a:xfrm>
            <a:off x="4271434" y="476251"/>
            <a:ext cx="3841751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N- NH</a:t>
            </a:r>
            <a:r>
              <a:rPr lang="pt-PT" sz="4800" baseline="-25000" dirty="0">
                <a:solidFill>
                  <a:schemeClr val="bg1"/>
                </a:solidFill>
                <a:latin typeface="Arial Unicode MS" pitchFamily="34" charset="-128"/>
              </a:rPr>
              <a:t>3</a:t>
            </a:r>
          </a:p>
        </p:txBody>
      </p:sp>
      <p:pic>
        <p:nvPicPr>
          <p:cNvPr id="202758" name="Picture 6" descr="http://thumbs.dreamstime.com/x/mol%C3%A9cula-amon%C3%ADaco-nh3-66517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329544" cy="1747158"/>
          </a:xfrm>
          <a:prstGeom prst="rect">
            <a:avLst/>
          </a:prstGeom>
          <a:noFill/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22C2401A-1940-4378-BF26-8D4DC0DAF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DA895-4CAA-4B25-A4E0-C1041C30D632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3170-A022-4857-A157-B0BA40AB7EF9}" type="slidenum">
              <a:rPr lang="pt-PT" altLang="en-US"/>
              <a:pPr/>
              <a:t>41</a:t>
            </a:fld>
            <a:endParaRPr lang="pt-PT" altLang="en-US"/>
          </a:p>
        </p:txBody>
      </p:sp>
      <p:sp>
        <p:nvSpPr>
          <p:cNvPr id="1100804" name="Text Box 4"/>
          <p:cNvSpPr txBox="1">
            <a:spLocks noChangeArrowheads="1"/>
          </p:cNvSpPr>
          <p:nvPr/>
        </p:nvSpPr>
        <p:spPr bwMode="auto">
          <a:xfrm>
            <a:off x="1377104" y="2646908"/>
            <a:ext cx="9889067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pt-PT" sz="3200" dirty="0"/>
              <a:t>A poluição da água por nitratos de </a:t>
            </a:r>
            <a:r>
              <a:rPr lang="pt-PT" sz="3200" u="sng" dirty="0"/>
              <a:t>origem agrícola</a:t>
            </a:r>
            <a:r>
              <a:rPr lang="pt-PT" sz="3200" dirty="0"/>
              <a:t> terá começado com o fim da Segunda Guerra Mundial e a necessidade de produzir alimentos mais baratos, que conduziu à </a:t>
            </a:r>
            <a:r>
              <a:rPr lang="pt-PT" sz="3200" u="sng" dirty="0"/>
              <a:t>intensificação da agricultura</a:t>
            </a:r>
            <a:r>
              <a:rPr lang="pt-PT" sz="3200" dirty="0"/>
              <a:t>, com recurso a fertilizantes e agroquímicos produzidos industrialmente, entre os quais os </a:t>
            </a:r>
            <a:r>
              <a:rPr lang="pt-PT" sz="3200" i="1" dirty="0"/>
              <a:t>adubos azotados</a:t>
            </a:r>
            <a:r>
              <a:rPr lang="pt-PT" sz="3200" dirty="0"/>
              <a:t>.</a:t>
            </a:r>
          </a:p>
        </p:txBody>
      </p:sp>
      <p:sp>
        <p:nvSpPr>
          <p:cNvPr id="1100807" name="Text Box 7"/>
          <p:cNvSpPr txBox="1">
            <a:spLocks noChangeArrowheads="1"/>
          </p:cNvSpPr>
          <p:nvPr/>
        </p:nvSpPr>
        <p:spPr bwMode="auto">
          <a:xfrm>
            <a:off x="4359549" y="777513"/>
            <a:ext cx="3841749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N- NO</a:t>
            </a:r>
            <a:r>
              <a:rPr lang="pt-PT" sz="4800" baseline="-25000" dirty="0">
                <a:solidFill>
                  <a:schemeClr val="bg1"/>
                </a:solidFill>
                <a:latin typeface="Arial Unicode MS" pitchFamily="34" charset="-128"/>
              </a:rPr>
              <a:t>3</a:t>
            </a:r>
            <a:r>
              <a:rPr lang="pt-PT" sz="4800" baseline="30000" dirty="0">
                <a:solidFill>
                  <a:schemeClr val="bg1"/>
                </a:solidFill>
                <a:latin typeface="Arial Unicode MS" pitchFamily="34" charset="-128"/>
              </a:rPr>
              <a:t>-</a:t>
            </a:r>
          </a:p>
        </p:txBody>
      </p:sp>
      <p:pic>
        <p:nvPicPr>
          <p:cNvPr id="198658" name="Picture 2" descr="http://s5.static.brasilescola.com/img/2013/12/nitra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038475" cy="1590675"/>
          </a:xfrm>
          <a:prstGeom prst="rect">
            <a:avLst/>
          </a:prstGeom>
          <a:noFill/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476C3515-116A-418D-B629-1EB2DB16F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0793-02A7-472B-A575-A5BCBFEAE07C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6298-5660-4FEA-AC0C-1DD9307491EF}" type="slidenum">
              <a:rPr lang="pt-PT" altLang="en-US"/>
              <a:pPr/>
              <a:t>42</a:t>
            </a:fld>
            <a:endParaRPr lang="pt-PT" altLang="en-US"/>
          </a:p>
        </p:txBody>
      </p:sp>
      <p:pic>
        <p:nvPicPr>
          <p:cNvPr id="980994" name="Picture 2" descr="Intensive agriculture - 16.2 k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3201" y="1812382"/>
            <a:ext cx="8737600" cy="3960813"/>
          </a:xfrm>
          <a:prstGeom prst="rect">
            <a:avLst/>
          </a:prstGeom>
          <a:noFill/>
        </p:spPr>
      </p:pic>
      <p:sp>
        <p:nvSpPr>
          <p:cNvPr id="980995" name="Text Box 3"/>
          <p:cNvSpPr txBox="1">
            <a:spLocks noChangeArrowheads="1"/>
          </p:cNvSpPr>
          <p:nvPr/>
        </p:nvSpPr>
        <p:spPr bwMode="auto">
          <a:xfrm>
            <a:off x="1775884" y="333376"/>
            <a:ext cx="8737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200" dirty="0"/>
              <a:t>Uso excessivo de pesticidas e fertilizantes em Agricultura Intensiva com gestão deficiente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B83CD-C5F4-43E3-B42D-713871010BAD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EDF-0A3A-409D-850D-C2E8F445491C}" type="slidenum">
              <a:rPr lang="pt-PT" altLang="en-US"/>
              <a:pPr/>
              <a:t>43</a:t>
            </a:fld>
            <a:endParaRPr lang="pt-PT" altLang="en-US"/>
          </a:p>
        </p:txBody>
      </p:sp>
      <p:sp>
        <p:nvSpPr>
          <p:cNvPr id="1144836" name="Text Box 4"/>
          <p:cNvSpPr txBox="1">
            <a:spLocks noChangeArrowheads="1"/>
          </p:cNvSpPr>
          <p:nvPr/>
        </p:nvSpPr>
        <p:spPr bwMode="auto">
          <a:xfrm>
            <a:off x="1030310" y="2424839"/>
            <a:ext cx="10050561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pt-PT" sz="3200" dirty="0"/>
              <a:t>Os </a:t>
            </a:r>
            <a:r>
              <a:rPr lang="pt-PT" sz="3200" b="1" dirty="0"/>
              <a:t>adubos azotados</a:t>
            </a:r>
            <a:r>
              <a:rPr lang="pt-PT" sz="3200" dirty="0"/>
              <a:t> com N na forma nítrica ( </a:t>
            </a:r>
            <a:r>
              <a:rPr lang="pt-PT" sz="3200" b="1" dirty="0"/>
              <a:t>NO</a:t>
            </a:r>
            <a:r>
              <a:rPr lang="pt-PT" sz="3200" b="1" baseline="-25000" dirty="0"/>
              <a:t>3</a:t>
            </a:r>
            <a:r>
              <a:rPr lang="pt-PT" sz="3200" b="1" baseline="30000" dirty="0"/>
              <a:t>-</a:t>
            </a:r>
            <a:r>
              <a:rPr lang="pt-PT" sz="3200" dirty="0"/>
              <a:t>), são muito solúveis em água, pelo que se não forem assimilados pelo sistema radicular das plantas, são </a:t>
            </a:r>
            <a:r>
              <a:rPr lang="pt-PT" sz="3200" u="sng" dirty="0"/>
              <a:t>facilmente arrastados </a:t>
            </a:r>
            <a:r>
              <a:rPr lang="pt-PT" sz="3200" dirty="0"/>
              <a:t>(lixiviados) pela água da chuva ou das regas, chegando até às águas subterrâneas, aos lagos ou aos rios.</a:t>
            </a:r>
          </a:p>
        </p:txBody>
      </p:sp>
      <p:sp>
        <p:nvSpPr>
          <p:cNvPr id="1144837" name="Text Box 5"/>
          <p:cNvSpPr txBox="1">
            <a:spLocks noChangeArrowheads="1"/>
          </p:cNvSpPr>
          <p:nvPr/>
        </p:nvSpPr>
        <p:spPr bwMode="auto">
          <a:xfrm>
            <a:off x="4464051" y="542382"/>
            <a:ext cx="3841749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N- NO</a:t>
            </a:r>
            <a:r>
              <a:rPr lang="pt-PT" sz="4800" baseline="-25000" dirty="0">
                <a:solidFill>
                  <a:schemeClr val="bg1"/>
                </a:solidFill>
                <a:latin typeface="Arial Unicode MS" pitchFamily="34" charset="-128"/>
              </a:rPr>
              <a:t>3</a:t>
            </a:r>
            <a:r>
              <a:rPr lang="pt-PT" sz="4800" baseline="30000" dirty="0">
                <a:solidFill>
                  <a:schemeClr val="bg1"/>
                </a:solidFill>
                <a:latin typeface="Arial Unicode MS" pitchFamily="34" charset="-128"/>
              </a:rPr>
              <a:t>-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8052DB8B-57FF-4B29-9A85-C790C5897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1497373" y="2157548"/>
            <a:ext cx="10018713" cy="3124201"/>
          </a:xfrm>
        </p:spPr>
        <p:txBody>
          <a:bodyPr/>
          <a:lstStyle/>
          <a:p>
            <a:pPr eaLnBrk="0" hangingPunct="0"/>
            <a:r>
              <a:rPr lang="pt-PT" dirty="0"/>
              <a:t>Assim, as </a:t>
            </a:r>
            <a:r>
              <a:rPr lang="pt-PT" dirty="0" err="1"/>
              <a:t>actividades</a:t>
            </a:r>
            <a:r>
              <a:rPr lang="pt-PT" dirty="0"/>
              <a:t> agrícolas sobretudo através da 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pt-PT" dirty="0"/>
              <a:t>aplicação ao solo de fertilizantes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pt-PT" dirty="0"/>
              <a:t>adubos azotados e </a:t>
            </a:r>
            <a:r>
              <a:rPr lang="pt-PT" dirty="0" err="1"/>
              <a:t>correctivos</a:t>
            </a:r>
            <a:r>
              <a:rPr lang="pt-PT" dirty="0"/>
              <a:t> orgânicos 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pt-PT" dirty="0"/>
              <a:t>estrumes e/ou chorumes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pt-PT" dirty="0"/>
              <a:t>Principais </a:t>
            </a:r>
            <a:r>
              <a:rPr lang="pt-PT" dirty="0" err="1"/>
              <a:t>factores</a:t>
            </a:r>
            <a:r>
              <a:rPr lang="pt-PT" dirty="0"/>
              <a:t> de </a:t>
            </a:r>
            <a:r>
              <a:rPr lang="pt-PT" u="sng" dirty="0"/>
              <a:t>poluição difusa</a:t>
            </a:r>
            <a:r>
              <a:rPr lang="pt-PT" dirty="0"/>
              <a:t>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pt-PT" dirty="0"/>
              <a:t>A maior fonte de poluição por </a:t>
            </a:r>
            <a:r>
              <a:rPr lang="pt-PT" u="sng" dirty="0"/>
              <a:t>nitratos</a:t>
            </a:r>
            <a:r>
              <a:rPr lang="pt-PT" dirty="0"/>
              <a:t> dos recursos hídricos subterrâneos</a:t>
            </a:r>
          </a:p>
        </p:txBody>
      </p:sp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5C89-C845-46B8-A2BB-6715370E0D68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6549-E657-40DD-A59A-E795FD20808C}" type="slidenum">
              <a:rPr lang="pt-PT" altLang="en-US"/>
              <a:pPr/>
              <a:t>44</a:t>
            </a:fld>
            <a:endParaRPr lang="pt-PT" altLang="en-US"/>
          </a:p>
        </p:txBody>
      </p:sp>
      <p:sp>
        <p:nvSpPr>
          <p:cNvPr id="1099786" name="Text Box 10"/>
          <p:cNvSpPr txBox="1">
            <a:spLocks noChangeArrowheads="1"/>
          </p:cNvSpPr>
          <p:nvPr/>
        </p:nvSpPr>
        <p:spPr bwMode="auto">
          <a:xfrm>
            <a:off x="4464051" y="542381"/>
            <a:ext cx="3841749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>
                <a:solidFill>
                  <a:schemeClr val="bg1"/>
                </a:solidFill>
                <a:latin typeface="Arial Unicode MS" pitchFamily="34" charset="-128"/>
              </a:rPr>
              <a:t>N- NO</a:t>
            </a:r>
            <a:r>
              <a:rPr lang="pt-PT" sz="4800" baseline="-25000">
                <a:solidFill>
                  <a:schemeClr val="bg1"/>
                </a:solidFill>
                <a:latin typeface="Arial Unicode MS" pitchFamily="34" charset="-128"/>
              </a:rPr>
              <a:t>3</a:t>
            </a:r>
            <a:r>
              <a:rPr lang="pt-PT" sz="4800" baseline="30000">
                <a:solidFill>
                  <a:schemeClr val="bg1"/>
                </a:solidFill>
                <a:latin typeface="Arial Unicode MS" pitchFamily="34" charset="-128"/>
              </a:rPr>
              <a:t>-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E9B363FE-0ECC-4408-B350-956B3F892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09600" y="2034862"/>
            <a:ext cx="10972800" cy="4442138"/>
          </a:xfrm>
        </p:spPr>
        <p:txBody>
          <a:bodyPr/>
          <a:lstStyle/>
          <a:p>
            <a:r>
              <a:rPr lang="pt-PT" dirty="0"/>
              <a:t>Os </a:t>
            </a:r>
            <a:r>
              <a:rPr lang="pt-PT" u="sng" dirty="0"/>
              <a:t>efluentes industriais e efluentes domésticos</a:t>
            </a:r>
            <a:r>
              <a:rPr lang="pt-PT" dirty="0"/>
              <a:t>, também concorrem para esta problemática pelo que o seu papel não é de desprezar, </a:t>
            </a:r>
          </a:p>
          <a:p>
            <a:r>
              <a:rPr lang="pt-PT" dirty="0"/>
              <a:t>bem como </a:t>
            </a:r>
            <a:r>
              <a:rPr lang="pt-PT" u="sng" dirty="0"/>
              <a:t>áreas com deficiente saneamento básico ou </a:t>
            </a:r>
          </a:p>
          <a:p>
            <a:r>
              <a:rPr lang="pt-PT" u="sng" dirty="0"/>
              <a:t>fossas mal construídas e/ou deficiente manutenção</a:t>
            </a:r>
            <a:r>
              <a:rPr lang="pt-PT" b="1" dirty="0"/>
              <a:t>.</a:t>
            </a:r>
            <a:r>
              <a:rPr lang="pt-PT" dirty="0"/>
              <a:t> </a:t>
            </a:r>
          </a:p>
          <a:p>
            <a:endParaRPr lang="pt-PT" dirty="0"/>
          </a:p>
        </p:txBody>
      </p:sp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1669-F0CE-4A73-AF62-AE9AF327BA83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3AFE-AD7F-42CD-A277-BB867BE1B3C6}" type="slidenum">
              <a:rPr lang="pt-PT" altLang="en-US"/>
              <a:pPr/>
              <a:t>45</a:t>
            </a:fld>
            <a:endParaRPr lang="pt-PT" altLang="en-US"/>
          </a:p>
        </p:txBody>
      </p:sp>
      <p:sp>
        <p:nvSpPr>
          <p:cNvPr id="1104904" name="Text Box 8"/>
          <p:cNvSpPr txBox="1">
            <a:spLocks noChangeArrowheads="1"/>
          </p:cNvSpPr>
          <p:nvPr/>
        </p:nvSpPr>
        <p:spPr bwMode="auto">
          <a:xfrm>
            <a:off x="4281171" y="620758"/>
            <a:ext cx="3841749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N- NO</a:t>
            </a:r>
            <a:r>
              <a:rPr lang="pt-PT" sz="4800" baseline="-25000" dirty="0">
                <a:solidFill>
                  <a:schemeClr val="bg1"/>
                </a:solidFill>
                <a:latin typeface="Arial Unicode MS" pitchFamily="34" charset="-128"/>
              </a:rPr>
              <a:t>3</a:t>
            </a:r>
            <a:r>
              <a:rPr lang="pt-PT" sz="4800" baseline="30000" dirty="0">
                <a:solidFill>
                  <a:schemeClr val="bg1"/>
                </a:solidFill>
                <a:latin typeface="Arial Unicode MS" pitchFamily="34" charset="-128"/>
              </a:rPr>
              <a:t>-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B165C575-BF7B-447A-A1A5-4975C1BCC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84311" y="1436914"/>
            <a:ext cx="10018713" cy="1001485"/>
          </a:xfrm>
        </p:spPr>
        <p:txBody>
          <a:bodyPr/>
          <a:lstStyle/>
          <a:p>
            <a:r>
              <a:rPr lang="pt-PT" dirty="0"/>
              <a:t>Os nitratos nas águas superficiais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>
          <a:xfrm>
            <a:off x="609600" y="2575774"/>
            <a:ext cx="10972800" cy="3901225"/>
          </a:xfrm>
        </p:spPr>
        <p:txBody>
          <a:bodyPr/>
          <a:lstStyle/>
          <a:p>
            <a:r>
              <a:rPr lang="pt-PT" dirty="0"/>
              <a:t>Os nitratos na água provocam o rápido aumento e crescimento das plantas aquáticas. </a:t>
            </a:r>
          </a:p>
          <a:p>
            <a:r>
              <a:rPr lang="pt-PT" dirty="0"/>
              <a:t>Estas, ao morrerem, entram em decomposição consumindo grandes quantidade de oxigénio na água, levando à asfixia da vida aquática em maior ou menor grau </a:t>
            </a:r>
          </a:p>
          <a:p>
            <a:r>
              <a:rPr lang="pt-PT" b="1" dirty="0"/>
              <a:t>EUTROFIZAÇÃO</a:t>
            </a:r>
            <a:endParaRPr lang="pt-PT" dirty="0"/>
          </a:p>
          <a:p>
            <a:endParaRPr lang="pt-PT" dirty="0"/>
          </a:p>
        </p:txBody>
      </p:sp>
      <p:sp>
        <p:nvSpPr>
          <p:cNvPr id="5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B1EC-7A65-413A-B762-4CD20AEAE949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0BCD1-2F99-4EF9-B1F5-7E0043EC5ADA}" type="slidenum">
              <a:rPr lang="pt-PT" altLang="en-US"/>
              <a:pPr/>
              <a:t>46</a:t>
            </a:fld>
            <a:endParaRPr lang="pt-PT" altLang="en-US"/>
          </a:p>
        </p:txBody>
      </p:sp>
      <p:sp>
        <p:nvSpPr>
          <p:cNvPr id="1101833" name="Text Box 9"/>
          <p:cNvSpPr txBox="1">
            <a:spLocks noChangeArrowheads="1"/>
          </p:cNvSpPr>
          <p:nvPr/>
        </p:nvSpPr>
        <p:spPr bwMode="auto">
          <a:xfrm>
            <a:off x="4656667" y="476251"/>
            <a:ext cx="3841751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N- NO</a:t>
            </a:r>
            <a:r>
              <a:rPr lang="pt-PT" sz="4800" baseline="-25000" dirty="0">
                <a:solidFill>
                  <a:schemeClr val="bg1"/>
                </a:solidFill>
                <a:latin typeface="Arial Unicode MS" pitchFamily="34" charset="-128"/>
              </a:rPr>
              <a:t>3</a:t>
            </a:r>
            <a:r>
              <a:rPr lang="pt-PT" sz="4800" baseline="30000" dirty="0">
                <a:solidFill>
                  <a:schemeClr val="bg1"/>
                </a:solidFill>
                <a:latin typeface="Arial Unicode MS" pitchFamily="34" charset="-128"/>
              </a:rPr>
              <a:t>-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510436" y="1567543"/>
            <a:ext cx="10018713" cy="757646"/>
          </a:xfrm>
        </p:spPr>
        <p:txBody>
          <a:bodyPr/>
          <a:lstStyle/>
          <a:p>
            <a:r>
              <a:rPr lang="pt-PT" dirty="0"/>
              <a:t>Os nitratos nas águas subterrâneas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>
          <a:xfrm>
            <a:off x="1193644" y="2686317"/>
            <a:ext cx="10382561" cy="3124201"/>
          </a:xfrm>
        </p:spPr>
        <p:txBody>
          <a:bodyPr>
            <a:normAutofit lnSpcReduction="10000"/>
          </a:bodyPr>
          <a:lstStyle/>
          <a:p>
            <a:pPr eaLnBrk="0" hangingPunct="0"/>
            <a:r>
              <a:rPr lang="pt-PT" dirty="0"/>
              <a:t>Nas águas subterrâneas o critério principal para a identificação de águas poluídas encontra-se na ultrapassagem de </a:t>
            </a:r>
            <a:r>
              <a:rPr lang="pt-PT" b="1" dirty="0"/>
              <a:t>50 mg </a:t>
            </a:r>
            <a:r>
              <a:rPr lang="pt-PT" dirty="0"/>
              <a:t>de </a:t>
            </a:r>
            <a:r>
              <a:rPr lang="pt-PT" b="1" dirty="0"/>
              <a:t>NO</a:t>
            </a:r>
            <a:r>
              <a:rPr lang="pt-PT" b="1" baseline="-25000" dirty="0"/>
              <a:t>3</a:t>
            </a:r>
            <a:r>
              <a:rPr lang="pt-PT" b="1" dirty="0"/>
              <a:t>/L </a:t>
            </a:r>
            <a:r>
              <a:rPr lang="pt-PT" dirty="0"/>
              <a:t>de água</a:t>
            </a:r>
          </a:p>
          <a:p>
            <a:pPr eaLnBrk="0" hangingPunct="0"/>
            <a:r>
              <a:rPr lang="pt-PT" dirty="0"/>
              <a:t>Decreto-Lei n.º 235/97 de 3 de Setembro</a:t>
            </a:r>
          </a:p>
          <a:p>
            <a:pPr eaLnBrk="0" hangingPunct="0"/>
            <a:endParaRPr lang="pt-PT" b="1" u="sng" dirty="0"/>
          </a:p>
          <a:p>
            <a:pPr eaLnBrk="0" hangingPunct="0"/>
            <a:r>
              <a:rPr lang="pt-PT" b="1" dirty="0"/>
              <a:t>Zonas Vulneráveis</a:t>
            </a:r>
            <a:r>
              <a:rPr lang="pt-PT" dirty="0"/>
              <a:t> são áreas que drenam para águas poluídas ou </a:t>
            </a:r>
            <a:r>
              <a:rPr lang="pt-PT" dirty="0" err="1"/>
              <a:t>susceptíveis</a:t>
            </a:r>
            <a:r>
              <a:rPr lang="pt-PT" dirty="0"/>
              <a:t> de o virem a ser por nitratos de origem agrícola, caso não sejam tomadas medidas tendentes a contrariar esta evolução. </a:t>
            </a:r>
          </a:p>
          <a:p>
            <a:pPr eaLnBrk="0" hangingPunct="0"/>
            <a:r>
              <a:rPr lang="pt-PT" dirty="0"/>
              <a:t>Portaria n.º 259/2012</a:t>
            </a:r>
          </a:p>
          <a:p>
            <a:endParaRPr lang="pt-PT" dirty="0"/>
          </a:p>
        </p:txBody>
      </p:sp>
      <p:sp>
        <p:nvSpPr>
          <p:cNvPr id="5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344F-2D69-4857-A0B7-86A58E8F8CAF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E141-B1BD-4620-882D-E98C844993E1}" type="slidenum">
              <a:rPr lang="pt-PT" altLang="en-US"/>
              <a:pPr/>
              <a:t>47</a:t>
            </a:fld>
            <a:endParaRPr lang="pt-PT" altLang="en-US"/>
          </a:p>
        </p:txBody>
      </p:sp>
      <p:sp>
        <p:nvSpPr>
          <p:cNvPr id="1103884" name="Text Box 12"/>
          <p:cNvSpPr txBox="1">
            <a:spLocks noChangeArrowheads="1"/>
          </p:cNvSpPr>
          <p:nvPr/>
        </p:nvSpPr>
        <p:spPr bwMode="auto">
          <a:xfrm>
            <a:off x="4464051" y="477067"/>
            <a:ext cx="3841749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N- NO</a:t>
            </a:r>
            <a:r>
              <a:rPr lang="pt-PT" sz="4800" baseline="-25000" dirty="0">
                <a:solidFill>
                  <a:schemeClr val="bg1"/>
                </a:solidFill>
                <a:latin typeface="Arial Unicode MS" pitchFamily="34" charset="-128"/>
              </a:rPr>
              <a:t>3</a:t>
            </a:r>
            <a:r>
              <a:rPr lang="pt-PT" sz="4800" baseline="30000" dirty="0">
                <a:solidFill>
                  <a:schemeClr val="bg1"/>
                </a:solidFill>
                <a:latin typeface="Arial Unicode MS" pitchFamily="34" charset="-128"/>
              </a:rPr>
              <a:t>-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B16F3FE2-BD23-4C8E-9AC8-07BBF92BF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471248" y="1371600"/>
            <a:ext cx="10018713" cy="1079862"/>
          </a:xfrm>
        </p:spPr>
        <p:txBody>
          <a:bodyPr/>
          <a:lstStyle/>
          <a:p>
            <a:r>
              <a:rPr lang="pt-PT" dirty="0"/>
              <a:t>Danos para a saúde pública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99752" y="2472744"/>
            <a:ext cx="10972800" cy="4030014"/>
          </a:xfrm>
        </p:spPr>
        <p:txBody>
          <a:bodyPr/>
          <a:lstStyle/>
          <a:p>
            <a:pPr eaLnBrk="0" hangingPunct="0"/>
            <a:r>
              <a:rPr lang="pt-PT" dirty="0"/>
              <a:t>Relativamente aos perigos para a saúde pública, continuam em curso estudos para apuramento de eventuais relações entre o consumo excessivo de nitratos e o </a:t>
            </a:r>
            <a:r>
              <a:rPr lang="pt-PT" u="sng" dirty="0"/>
              <a:t>desenvolvimento de formas cancerígenas</a:t>
            </a:r>
            <a:r>
              <a:rPr lang="pt-PT" dirty="0"/>
              <a:t> (estômago, esófago, rins, pâncreas, entre outros).</a:t>
            </a:r>
          </a:p>
          <a:p>
            <a:pPr eaLnBrk="0" hangingPunct="0"/>
            <a:endParaRPr lang="pt-PT" dirty="0"/>
          </a:p>
          <a:p>
            <a:pPr eaLnBrk="0" hangingPunct="0"/>
            <a:r>
              <a:rPr lang="pt-PT" dirty="0"/>
              <a:t>Comprovado parece estar o risco de surgimento do “</a:t>
            </a:r>
            <a:r>
              <a:rPr lang="pt-PT" dirty="0" err="1"/>
              <a:t>Sindroma</a:t>
            </a:r>
            <a:r>
              <a:rPr lang="pt-PT" dirty="0"/>
              <a:t> do bebé azul” em lactentes até aos 6 meses de idade, como consequência da elevada ingestão de nitratos (</a:t>
            </a:r>
            <a:r>
              <a:rPr lang="pt-PT" u="sng" dirty="0" err="1"/>
              <a:t>metahemoglobinémia</a:t>
            </a:r>
            <a:r>
              <a:rPr lang="pt-PT" u="sng" dirty="0"/>
              <a:t>)</a:t>
            </a:r>
            <a:endParaRPr lang="pt-PT" dirty="0"/>
          </a:p>
        </p:txBody>
      </p:sp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52E6-E81E-4DA2-9D23-296880D1BDCE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9D59-AEC7-4306-B670-E9D8744498D5}" type="slidenum">
              <a:rPr lang="pt-PT" altLang="en-US"/>
              <a:pPr/>
              <a:t>48</a:t>
            </a:fld>
            <a:endParaRPr lang="pt-PT" altLang="en-US"/>
          </a:p>
        </p:txBody>
      </p:sp>
      <p:sp>
        <p:nvSpPr>
          <p:cNvPr id="1110023" name="Text Box 7"/>
          <p:cNvSpPr txBox="1">
            <a:spLocks noChangeArrowheads="1"/>
          </p:cNvSpPr>
          <p:nvPr/>
        </p:nvSpPr>
        <p:spPr bwMode="auto">
          <a:xfrm>
            <a:off x="4336589" y="447579"/>
            <a:ext cx="3841749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N- NO</a:t>
            </a:r>
            <a:r>
              <a:rPr lang="pt-PT" sz="4800" baseline="-25000" dirty="0">
                <a:solidFill>
                  <a:schemeClr val="bg1"/>
                </a:solidFill>
                <a:latin typeface="Arial Unicode MS" pitchFamily="34" charset="-128"/>
              </a:rPr>
              <a:t>3</a:t>
            </a:r>
            <a:r>
              <a:rPr lang="pt-PT" sz="4800" baseline="30000" dirty="0">
                <a:solidFill>
                  <a:schemeClr val="bg1"/>
                </a:solidFill>
                <a:latin typeface="Arial Unicode MS" pitchFamily="34" charset="-128"/>
              </a:rPr>
              <a:t>-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645920"/>
            <a:ext cx="10018713" cy="792479"/>
          </a:xfrm>
        </p:spPr>
        <p:txBody>
          <a:bodyPr/>
          <a:lstStyle/>
          <a:p>
            <a:r>
              <a:rPr lang="pt-PT" dirty="0"/>
              <a:t>Formas de contacto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2781836"/>
            <a:ext cx="10972800" cy="3695163"/>
          </a:xfrm>
        </p:spPr>
        <p:txBody>
          <a:bodyPr/>
          <a:lstStyle/>
          <a:p>
            <a:r>
              <a:rPr lang="pt-PT" dirty="0"/>
              <a:t>Ingestão de alimentos com elevadas concentrações</a:t>
            </a:r>
          </a:p>
          <a:p>
            <a:pPr lvl="1"/>
            <a:r>
              <a:rPr lang="pt-PT" dirty="0"/>
              <a:t>Vegetais como o espinafre, beterraba e rabanete </a:t>
            </a:r>
          </a:p>
          <a:p>
            <a:pPr lvl="1">
              <a:buNone/>
            </a:pPr>
            <a:r>
              <a:rPr lang="pt-PT" dirty="0"/>
              <a:t>	(nitrato – nitrito – </a:t>
            </a:r>
            <a:r>
              <a:rPr lang="pt-PT" dirty="0" err="1"/>
              <a:t>nitrossaminas</a:t>
            </a:r>
            <a:r>
              <a:rPr lang="pt-PT" dirty="0"/>
              <a:t> – cancerígeno)</a:t>
            </a:r>
          </a:p>
          <a:p>
            <a:pPr lvl="1"/>
            <a:r>
              <a:rPr lang="pt-PT" dirty="0"/>
              <a:t>Carnes processadas (nitrato de sódio)</a:t>
            </a:r>
          </a:p>
          <a:p>
            <a:r>
              <a:rPr lang="pt-PT" dirty="0"/>
              <a:t>Consumo de água com elevado nível de nitratos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430800" y="510870"/>
            <a:ext cx="3841749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Arial Unicode MS" pitchFamily="34" charset="-128"/>
              </a:rPr>
              <a:t>N- NO</a:t>
            </a:r>
            <a:r>
              <a:rPr lang="pt-PT" sz="4800" baseline="-25000" dirty="0">
                <a:solidFill>
                  <a:schemeClr val="bg1"/>
                </a:solidFill>
                <a:latin typeface="Arial Unicode MS" pitchFamily="34" charset="-128"/>
              </a:rPr>
              <a:t>3</a:t>
            </a:r>
            <a:r>
              <a:rPr lang="pt-PT" sz="4800" baseline="30000" dirty="0">
                <a:solidFill>
                  <a:schemeClr val="bg1"/>
                </a:solidFill>
                <a:latin typeface="Arial Unicode MS" pitchFamily="34" charset="-128"/>
              </a:rPr>
              <a:t>-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9626" y="424543"/>
            <a:ext cx="10018713" cy="489857"/>
          </a:xfrm>
        </p:spPr>
        <p:txBody>
          <a:bodyPr>
            <a:normAutofit fontScale="90000"/>
          </a:bodyPr>
          <a:lstStyle/>
          <a:p>
            <a:r>
              <a:rPr lang="pt-PT" dirty="0"/>
              <a:t>Principais poluentes dos solos.</a:t>
            </a: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6370846"/>
              </p:ext>
            </p:extLst>
          </p:nvPr>
        </p:nvGraphicFramePr>
        <p:xfrm>
          <a:off x="231820" y="1022738"/>
          <a:ext cx="11526591" cy="5664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1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5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7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172">
                <a:tc>
                  <a:txBody>
                    <a:bodyPr/>
                    <a:lstStyle/>
                    <a:p>
                      <a:r>
                        <a:rPr lang="pt-PT" sz="18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Poluente 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Origem 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Efeito 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Indicador de poluição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1610">
                <a:tc>
                  <a:txBody>
                    <a:bodyPr/>
                    <a:lstStyle/>
                    <a:p>
                      <a:r>
                        <a:rPr lang="pt-PT" dirty="0"/>
                        <a:t>Acidez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Alguns solos são naturalmente ácidos, outros são alterados pela chuva ácida ou outra forma de poluição (despejos industriais)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Aumenta a solubilidade de metais prejudiciais ao homem. Inviabiliza a vida no solo para muitos animais e vegetais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532">
                <a:tc>
                  <a:txBody>
                    <a:bodyPr/>
                    <a:lstStyle/>
                    <a:p>
                      <a:r>
                        <a:rPr lang="pt-PT" dirty="0"/>
                        <a:t>Microrganismos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Contaminação por esgoto humano ou animal.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Pode conter bactérias patogénicas ao Homem e animais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Colónias</a:t>
                      </a:r>
                      <a:r>
                        <a:rPr lang="pt-PT" baseline="0" dirty="0"/>
                        <a:t> de microrganismos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8689">
                <a:tc>
                  <a:txBody>
                    <a:bodyPr/>
                    <a:lstStyle/>
                    <a:p>
                      <a:r>
                        <a:rPr lang="pt-PT" dirty="0"/>
                        <a:t>Nitratos e fosfatos</a:t>
                      </a:r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Uso de adubos minerais, lamas de esgoto, chorumes</a:t>
                      </a:r>
                      <a:r>
                        <a:rPr lang="pt-PT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 estrumes </a:t>
                      </a:r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pocilgas e estábulos</a:t>
                      </a:r>
                      <a:endParaRPr lang="pt-PT" dirty="0"/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Tóxicos (nitritos) e cancerígenos (</a:t>
                      </a:r>
                      <a:r>
                        <a:rPr lang="pt-PT" sz="18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nitrosamidas</a:t>
                      </a:r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para o Homem. Reduz produção de frutos e sementes. Alteram o ciclo do azoto. Nitratos e fosfatos eutrofizam as águas.</a:t>
                      </a:r>
                      <a:endParaRPr lang="pt-PT" dirty="0"/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Nitratos (mg/kg)</a:t>
                      </a:r>
                    </a:p>
                    <a:p>
                      <a:r>
                        <a:rPr lang="pt-PT" dirty="0"/>
                        <a:t>Azoto mineral (mg/kg)</a:t>
                      </a:r>
                    </a:p>
                    <a:p>
                      <a:endParaRPr lang="pt-PT" dirty="0"/>
                    </a:p>
                  </a:txBody>
                  <a:tcPr>
                    <a:solidFill>
                      <a:srgbClr val="00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AF0ACA2A-E38A-43B6-823C-2BBB08DAA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5098" y="52660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22D28-D362-4C1E-B38B-AA26DCB9C93E}" type="datetime1">
              <a:rPr lang="pt-PT"/>
              <a:pPr/>
              <a:t>01/03/2021</a:t>
            </a:fld>
            <a:endParaRPr lang="pt-PT" alt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CB8A-66DF-42B0-BF4B-4BD3AD5BD6E4}" type="slidenum">
              <a:rPr lang="pt-PT" altLang="en-US"/>
              <a:pPr/>
              <a:t>50</a:t>
            </a:fld>
            <a:endParaRPr lang="pt-PT" altLang="en-US"/>
          </a:p>
        </p:txBody>
      </p:sp>
      <p:pic>
        <p:nvPicPr>
          <p:cNvPr id="184322" name="Picture 2" descr="http://wwws1.eea.europa.eu/publications/environmental-indicator-report-2012/environmental-indicator-report-2012-ecosystem/Images/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1187" y="620338"/>
            <a:ext cx="7669078" cy="580658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240971" y="3644536"/>
            <a:ext cx="2566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A cascata do azoto</a:t>
            </a:r>
          </a:p>
          <a:p>
            <a:r>
              <a:rPr lang="pt-PT" dirty="0"/>
              <a:t>Versão simplificada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7374" y="463732"/>
            <a:ext cx="10018713" cy="581297"/>
          </a:xfrm>
        </p:spPr>
        <p:txBody>
          <a:bodyPr>
            <a:normAutofit fontScale="90000"/>
          </a:bodyPr>
          <a:lstStyle/>
          <a:p>
            <a:r>
              <a:rPr lang="pt-PT" dirty="0"/>
              <a:t>Prevenção e mitigação – fertilização mineral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74760" y="1477191"/>
            <a:ext cx="10018713" cy="4153989"/>
          </a:xfrm>
        </p:spPr>
        <p:txBody>
          <a:bodyPr>
            <a:noAutofit/>
          </a:bodyPr>
          <a:lstStyle/>
          <a:p>
            <a:r>
              <a:rPr lang="pt-PT" dirty="0"/>
              <a:t>Reduzir a emissão e a lixiviação através de medidas de prevenção</a:t>
            </a:r>
          </a:p>
          <a:p>
            <a:pPr lvl="1"/>
            <a:r>
              <a:rPr lang="pt-PT" sz="2200" dirty="0"/>
              <a:t>Quantidade de azoto aplicado na </a:t>
            </a:r>
            <a:r>
              <a:rPr lang="pt-PT" sz="2200" b="1" dirty="0"/>
              <a:t>fertilização</a:t>
            </a:r>
          </a:p>
          <a:p>
            <a:pPr lvl="1"/>
            <a:r>
              <a:rPr lang="pt-PT" sz="2200" dirty="0"/>
              <a:t>Escolha do adubo mais adequado (forma do azoto)</a:t>
            </a:r>
          </a:p>
          <a:p>
            <a:pPr lvl="1"/>
            <a:r>
              <a:rPr lang="pt-PT" sz="2200" dirty="0"/>
              <a:t>Adubo de libertação lenta</a:t>
            </a:r>
          </a:p>
          <a:p>
            <a:pPr lvl="1"/>
            <a:r>
              <a:rPr lang="pt-PT" sz="2200" dirty="0"/>
              <a:t>Inibidores da nitrificação</a:t>
            </a:r>
          </a:p>
          <a:p>
            <a:pPr lvl="1"/>
            <a:r>
              <a:rPr lang="pt-PT" sz="2200" dirty="0"/>
              <a:t>Aplicação faseada</a:t>
            </a:r>
          </a:p>
          <a:p>
            <a:pPr lvl="1"/>
            <a:r>
              <a:rPr lang="pt-PT" sz="2200" dirty="0" err="1"/>
              <a:t>Fertirrigação</a:t>
            </a:r>
            <a:r>
              <a:rPr lang="pt-PT" sz="2200" dirty="0"/>
              <a:t> </a:t>
            </a:r>
          </a:p>
          <a:p>
            <a:pPr lvl="1"/>
            <a:r>
              <a:rPr lang="pt-PT" sz="2200" dirty="0"/>
              <a:t>Tipo de cultura</a:t>
            </a:r>
          </a:p>
          <a:p>
            <a:pPr lvl="1"/>
            <a:r>
              <a:rPr lang="pt-PT" sz="2200" dirty="0"/>
              <a:t>Precipitação</a:t>
            </a:r>
          </a:p>
          <a:p>
            <a:pPr lvl="1"/>
            <a:r>
              <a:rPr lang="pt-PT" sz="2200" dirty="0"/>
              <a:t>Tipo de solo</a:t>
            </a:r>
          </a:p>
          <a:p>
            <a:pPr lvl="1"/>
            <a:r>
              <a:rPr lang="pt-PT" sz="2200" dirty="0"/>
              <a:t>Humidade do solo</a:t>
            </a:r>
          </a:p>
          <a:p>
            <a:pPr lvl="1"/>
            <a:r>
              <a:rPr lang="pt-PT" sz="2200" dirty="0"/>
              <a:t>Características climáticas</a:t>
            </a:r>
          </a:p>
          <a:p>
            <a:endParaRPr lang="pt-PT" sz="22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1249" y="515983"/>
            <a:ext cx="10018713" cy="672737"/>
          </a:xfrm>
        </p:spPr>
        <p:txBody>
          <a:bodyPr>
            <a:normAutofit fontScale="90000"/>
          </a:bodyPr>
          <a:lstStyle/>
          <a:p>
            <a:r>
              <a:rPr lang="pt-PT" dirty="0"/>
              <a:t>Prevenção e mitigação – fertilização orgânica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4310" y="1541417"/>
            <a:ext cx="10018713" cy="4585064"/>
          </a:xfrm>
        </p:spPr>
        <p:txBody>
          <a:bodyPr>
            <a:normAutofit fontScale="92500" lnSpcReduction="20000"/>
          </a:bodyPr>
          <a:lstStyle/>
          <a:p>
            <a:r>
              <a:rPr lang="pt-PT" dirty="0"/>
              <a:t>Reduzir a emissão e a lixiviação através de medidas de prevenção</a:t>
            </a:r>
          </a:p>
          <a:p>
            <a:pPr lvl="1"/>
            <a:r>
              <a:rPr lang="pt-PT" sz="2400" dirty="0"/>
              <a:t>Quantidade de azoto na </a:t>
            </a:r>
            <a:r>
              <a:rPr lang="pt-PT" sz="2400" b="1" dirty="0"/>
              <a:t>aplicação de resíduos orgânicos e efluentes </a:t>
            </a:r>
            <a:r>
              <a:rPr lang="pt-PT" sz="2400" dirty="0"/>
              <a:t>em bruto ou tratados</a:t>
            </a:r>
          </a:p>
          <a:p>
            <a:pPr lvl="1"/>
            <a:r>
              <a:rPr lang="pt-PT" sz="2400" dirty="0"/>
              <a:t>Armazenamento de efluentes</a:t>
            </a:r>
          </a:p>
          <a:p>
            <a:pPr lvl="1"/>
            <a:r>
              <a:rPr lang="pt-PT" sz="2400" dirty="0"/>
              <a:t>Tratamento de resíduos e efluentes</a:t>
            </a:r>
          </a:p>
          <a:p>
            <a:pPr lvl="1"/>
            <a:r>
              <a:rPr lang="pt-PT" sz="2400" dirty="0"/>
              <a:t>Forma de aplicação</a:t>
            </a:r>
          </a:p>
          <a:p>
            <a:pPr lvl="1"/>
            <a:r>
              <a:rPr lang="pt-PT" sz="2400" dirty="0"/>
              <a:t>Época do ano de aplicação</a:t>
            </a:r>
          </a:p>
          <a:p>
            <a:pPr lvl="1"/>
            <a:r>
              <a:rPr lang="pt-PT" sz="2400" dirty="0"/>
              <a:t>Tipo de cultura</a:t>
            </a:r>
          </a:p>
          <a:p>
            <a:pPr lvl="1"/>
            <a:r>
              <a:rPr lang="pt-PT" sz="2400" dirty="0"/>
              <a:t>Precipitação</a:t>
            </a:r>
          </a:p>
          <a:p>
            <a:pPr lvl="1"/>
            <a:r>
              <a:rPr lang="pt-PT" sz="2400" dirty="0"/>
              <a:t>Tipo de solo</a:t>
            </a:r>
          </a:p>
          <a:p>
            <a:pPr lvl="1"/>
            <a:r>
              <a:rPr lang="pt-PT" sz="2400" dirty="0"/>
              <a:t>Declive do solo</a:t>
            </a:r>
          </a:p>
          <a:p>
            <a:pPr lvl="1"/>
            <a:r>
              <a:rPr lang="pt-PT" sz="2400" dirty="0"/>
              <a:t>Proximidade de linhas de água</a:t>
            </a:r>
          </a:p>
          <a:p>
            <a:pPr lvl="1"/>
            <a:r>
              <a:rPr lang="pt-PT" sz="2400" dirty="0"/>
              <a:t>Características climáticas (vento)</a:t>
            </a:r>
          </a:p>
          <a:p>
            <a:endParaRPr lang="pt-PT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http://3.bp.blogspot.com/-um698F4kHBw/TybjsPyOMLI/AAAAAAAAABA/UVrqVYk02c0/s1600/Slurry+Jan+16th+2012+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2696" y="739530"/>
            <a:ext cx="4203337" cy="3152503"/>
          </a:xfrm>
          <a:prstGeom prst="rect">
            <a:avLst/>
          </a:prstGeom>
          <a:noFill/>
        </p:spPr>
      </p:pic>
      <p:pic>
        <p:nvPicPr>
          <p:cNvPr id="303108" name="Picture 4" descr="http://api.ning.com/files/IwLlOd3kUEen3MjRpterVlk5rgb5pXE2TOdTpOyD4EBcNCxJFP4Svs3oUOve9ngYFw8mf5haVS*k75KtcB0o3e74ZefVtHvf/tractorspreadingslurr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3121" y="1210774"/>
            <a:ext cx="4917705" cy="3158526"/>
          </a:xfrm>
          <a:prstGeom prst="rect">
            <a:avLst/>
          </a:prstGeom>
          <a:noFill/>
        </p:spPr>
      </p:pic>
      <p:pic>
        <p:nvPicPr>
          <p:cNvPr id="303110" name="Picture 6" descr="http://www.andymellor.co.uk/popups/slurry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1679" y="3892033"/>
            <a:ext cx="4220483" cy="2779026"/>
          </a:xfrm>
          <a:prstGeom prst="rect">
            <a:avLst/>
          </a:prstGeom>
          <a:noFill/>
        </p:spPr>
      </p:pic>
      <p:pic>
        <p:nvPicPr>
          <p:cNvPr id="303112" name="Picture 8" descr="http://agro-technology-atlas.eu/images/syren_plu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29250" y="4369300"/>
            <a:ext cx="4930750" cy="2051192"/>
          </a:xfrm>
          <a:prstGeom prst="rect">
            <a:avLst/>
          </a:prstGeom>
          <a:noFill/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6A42025A-E71C-4E3D-B917-3C15AC60B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1219200" y="6251575"/>
            <a:ext cx="2641600" cy="457200"/>
          </a:xfrm>
          <a:noFill/>
        </p:spPr>
        <p:txBody>
          <a:bodyPr anchor="t"/>
          <a:lstStyle/>
          <a:p>
            <a:pPr>
              <a:defRPr/>
            </a:pPr>
            <a:fld id="{7BD3533B-5F36-41FB-9F6C-653F57108F99}" type="datetime1">
              <a:rPr lang="pt-PT" sz="1000">
                <a:latin typeface="Arial" charset="0"/>
                <a:cs typeface="+mn-cs"/>
              </a:rPr>
              <a:pPr>
                <a:defRPr/>
              </a:pPr>
              <a:t>01/03/2021</a:t>
            </a:fld>
            <a:endParaRPr lang="pt-PT" sz="1000">
              <a:latin typeface="Arial" charset="0"/>
              <a:cs typeface="+mn-cs"/>
            </a:endParaRPr>
          </a:p>
        </p:txBody>
      </p:sp>
      <p:sp>
        <p:nvSpPr>
          <p:cNvPr id="7171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  <a:noFill/>
        </p:spPr>
        <p:txBody>
          <a:bodyPr anchor="t"/>
          <a:lstStyle/>
          <a:p>
            <a:pPr>
              <a:defRPr/>
            </a:pPr>
            <a:fld id="{05E3C4B6-14A7-4625-B43A-7741979A2A92}" type="slidenum">
              <a:rPr lang="pt-PT" sz="1000">
                <a:latin typeface="Arial" charset="0"/>
                <a:cs typeface="+mn-cs"/>
              </a:rPr>
              <a:pPr>
                <a:defRPr/>
              </a:pPr>
              <a:t>54</a:t>
            </a:fld>
            <a:endParaRPr lang="pt-PT" sz="1000">
              <a:latin typeface="Arial" charset="0"/>
              <a:cs typeface="+mn-cs"/>
            </a:endParaRPr>
          </a:p>
        </p:txBody>
      </p:sp>
      <p:sp>
        <p:nvSpPr>
          <p:cNvPr id="478210" name="Text Box 2"/>
          <p:cNvSpPr txBox="1">
            <a:spLocks noChangeArrowheads="1"/>
          </p:cNvSpPr>
          <p:nvPr/>
        </p:nvSpPr>
        <p:spPr bwMode="auto">
          <a:xfrm>
            <a:off x="1556062" y="1836496"/>
            <a:ext cx="9601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  <a:buFontTx/>
              <a:buChar char="-"/>
            </a:pPr>
            <a:r>
              <a:rPr lang="pt-PT" altLang="zh-CN" sz="2000" b="0" dirty="0">
                <a:ea typeface="SimSun" pitchFamily="2" charset="-122"/>
              </a:rPr>
              <a:t> Essencialmente constituídos por </a:t>
            </a:r>
            <a:r>
              <a:rPr lang="pt-PT" altLang="zh-CN" sz="2000" u="sng" dirty="0">
                <a:ea typeface="SimSun" pitchFamily="2" charset="-122"/>
              </a:rPr>
              <a:t>Compostos Azotados</a:t>
            </a:r>
            <a:r>
              <a:rPr lang="pt-PT" altLang="zh-CN" sz="2000" b="0" dirty="0">
                <a:ea typeface="SimSun" pitchFamily="2" charset="-122"/>
              </a:rPr>
              <a:t> (proteínas e ureia), </a:t>
            </a:r>
            <a:r>
              <a:rPr lang="pt-PT" altLang="zh-CN" sz="2000" u="sng" dirty="0">
                <a:ea typeface="SimSun" pitchFamily="2" charset="-122"/>
              </a:rPr>
              <a:t>Hidratos de Carbono</a:t>
            </a:r>
            <a:r>
              <a:rPr lang="pt-PT" altLang="zh-CN" sz="2000" b="0" dirty="0">
                <a:ea typeface="SimSun" pitchFamily="2" charset="-122"/>
              </a:rPr>
              <a:t> (amido, celulose e outros açucares) e </a:t>
            </a:r>
            <a:r>
              <a:rPr lang="pt-PT" altLang="zh-CN" sz="2000" u="sng" dirty="0">
                <a:ea typeface="SimSun" pitchFamily="2" charset="-122"/>
              </a:rPr>
              <a:t>Lípidos</a:t>
            </a:r>
            <a:r>
              <a:rPr lang="pt-PT" altLang="zh-CN" sz="2000" b="0" dirty="0">
                <a:ea typeface="SimSun" pitchFamily="2" charset="-122"/>
              </a:rPr>
              <a:t> (sabões, óleos de cozinha e gorduras). 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pt-PT" altLang="zh-CN" sz="2000" dirty="0">
                <a:ea typeface="SimSun" pitchFamily="2" charset="-122"/>
              </a:rPr>
              <a:t> Quando, por exemplo, águas residuais (urbanas, industriais ou mistas)  não tratadas, são lançadas em ambientes aquáticos (meios </a:t>
            </a:r>
            <a:r>
              <a:rPr lang="pt-PT" altLang="zh-CN" sz="2000" dirty="0" err="1">
                <a:ea typeface="SimSun" pitchFamily="2" charset="-122"/>
              </a:rPr>
              <a:t>receptores</a:t>
            </a:r>
            <a:r>
              <a:rPr lang="pt-PT" altLang="zh-CN" sz="2000" dirty="0">
                <a:ea typeface="SimSun" pitchFamily="2" charset="-122"/>
              </a:rPr>
              <a:t> naturais), podem conduzir ao desenvolvimento de depósitos de resíduos que decantam facilmente – </a:t>
            </a:r>
            <a:r>
              <a:rPr lang="pt-PT" altLang="zh-CN" sz="2000" u="sng" dirty="0">
                <a:ea typeface="SimSun" pitchFamily="2" charset="-122"/>
              </a:rPr>
              <a:t>lamas</a:t>
            </a:r>
            <a:r>
              <a:rPr lang="pt-PT" altLang="zh-CN" sz="2000" dirty="0">
                <a:ea typeface="SimSun" pitchFamily="2" charset="-122"/>
              </a:rPr>
              <a:t> - e originar </a:t>
            </a:r>
            <a:r>
              <a:rPr lang="pt-PT" altLang="zh-CN" sz="2000" u="sng" dirty="0">
                <a:ea typeface="SimSun" pitchFamily="2" charset="-122"/>
              </a:rPr>
              <a:t>condições de anaerobiose.</a:t>
            </a:r>
            <a:endParaRPr lang="pt-PT" sz="2000" u="sng" dirty="0">
              <a:ea typeface="SimSun" pitchFamily="2" charset="-122"/>
            </a:endParaRPr>
          </a:p>
          <a:p>
            <a:pPr algn="l">
              <a:lnSpc>
                <a:spcPct val="115000"/>
              </a:lnSpc>
              <a:buFontTx/>
              <a:buChar char="-"/>
            </a:pPr>
            <a:endParaRPr lang="pt-PT" altLang="zh-CN" sz="2000" b="0" dirty="0">
              <a:ea typeface="SimSun" pitchFamily="2" charset="-122"/>
            </a:endParaRPr>
          </a:p>
        </p:txBody>
      </p:sp>
      <p:sp>
        <p:nvSpPr>
          <p:cNvPr id="478212" name="Text Box 4"/>
          <p:cNvSpPr txBox="1">
            <a:spLocks noChangeArrowheads="1"/>
          </p:cNvSpPr>
          <p:nvPr/>
        </p:nvSpPr>
        <p:spPr bwMode="auto">
          <a:xfrm>
            <a:off x="3502944" y="1030690"/>
            <a:ext cx="63563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PT" altLang="zh-CN" sz="3200" b="0" dirty="0">
                <a:ea typeface="SimSun" pitchFamily="2" charset="-122"/>
              </a:rPr>
              <a:t>Sólidos Sedimentáveis (SS)</a:t>
            </a:r>
          </a:p>
          <a:p>
            <a:r>
              <a:rPr lang="pt-PT" altLang="zh-CN" sz="3200" b="0" dirty="0">
                <a:ea typeface="SimSun" pitchFamily="2" charset="-122"/>
              </a:rPr>
              <a:t> </a:t>
            </a:r>
            <a:endParaRPr lang="en-GB" sz="2000" b="0" dirty="0">
              <a:ea typeface="SimSun" pitchFamily="2" charset="-122"/>
            </a:endParaRPr>
          </a:p>
        </p:txBody>
      </p:sp>
      <p:sp>
        <p:nvSpPr>
          <p:cNvPr id="478217" name="Text Box 9"/>
          <p:cNvSpPr txBox="1">
            <a:spLocks noChangeArrowheads="1"/>
          </p:cNvSpPr>
          <p:nvPr/>
        </p:nvSpPr>
        <p:spPr bwMode="auto">
          <a:xfrm>
            <a:off x="1569509" y="4661763"/>
            <a:ext cx="9601200" cy="17358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PT" altLang="zh-CN" sz="2400" b="0" dirty="0">
                <a:ea typeface="SimSun" pitchFamily="2" charset="-122"/>
              </a:rPr>
              <a:t>- Ou seja, a sua estabilização biológica pode conduzir à depleção de fontes naturais de oxigénio, causando condições de </a:t>
            </a:r>
            <a:r>
              <a:rPr lang="pt-PT" altLang="zh-CN" sz="2400" u="sng" dirty="0">
                <a:ea typeface="SimSun" pitchFamily="2" charset="-122"/>
              </a:rPr>
              <a:t>ANOXIA (deficiência de oxigénio)</a:t>
            </a:r>
            <a:r>
              <a:rPr lang="pt-PT" altLang="zh-CN" sz="2400" b="0" u="sng" dirty="0">
                <a:ea typeface="SimSun" pitchFamily="2" charset="-122"/>
              </a:rPr>
              <a:t>.</a:t>
            </a:r>
            <a:r>
              <a:rPr lang="en-GB" altLang="zh-CN" sz="2400" b="0" dirty="0">
                <a:ea typeface="SimSun" pitchFamily="2" charset="-122"/>
              </a:rPr>
              <a:t> </a:t>
            </a:r>
            <a:endParaRPr lang="en-GB" sz="2400" b="0" dirty="0"/>
          </a:p>
          <a:p>
            <a:endParaRPr lang="pt-PT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1219200" y="6251575"/>
            <a:ext cx="2641600" cy="457200"/>
          </a:xfrm>
          <a:noFill/>
        </p:spPr>
        <p:txBody>
          <a:bodyPr anchor="t"/>
          <a:lstStyle/>
          <a:p>
            <a:pPr>
              <a:defRPr/>
            </a:pPr>
            <a:fld id="{7F6B9B19-CE3D-4CFE-9DF0-8CDABF342060}" type="datetime1">
              <a:rPr lang="pt-PT" sz="1000">
                <a:latin typeface="Arial" charset="0"/>
                <a:cs typeface="+mn-cs"/>
              </a:rPr>
              <a:pPr>
                <a:defRPr/>
              </a:pPr>
              <a:t>01/03/2021</a:t>
            </a:fld>
            <a:endParaRPr lang="pt-PT" sz="1000">
              <a:latin typeface="Arial" charset="0"/>
              <a:cs typeface="+mn-cs"/>
            </a:endParaRPr>
          </a:p>
        </p:txBody>
      </p:sp>
      <p:sp>
        <p:nvSpPr>
          <p:cNvPr id="8195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  <a:noFill/>
        </p:spPr>
        <p:txBody>
          <a:bodyPr anchor="t"/>
          <a:lstStyle/>
          <a:p>
            <a:pPr>
              <a:defRPr/>
            </a:pPr>
            <a:fld id="{AAC58B06-6604-4B67-A476-411B444E8B91}" type="slidenum">
              <a:rPr lang="pt-PT" sz="1000">
                <a:latin typeface="Arial" charset="0"/>
                <a:cs typeface="+mn-cs"/>
              </a:rPr>
              <a:pPr>
                <a:defRPr/>
              </a:pPr>
              <a:t>55</a:t>
            </a:fld>
            <a:endParaRPr lang="pt-PT" sz="1000">
              <a:latin typeface="Arial" charset="0"/>
              <a:cs typeface="+mn-cs"/>
            </a:endParaRPr>
          </a:p>
        </p:txBody>
      </p:sp>
      <p:sp>
        <p:nvSpPr>
          <p:cNvPr id="934914" name="Text Box 2"/>
          <p:cNvSpPr txBox="1">
            <a:spLocks noChangeArrowheads="1"/>
          </p:cNvSpPr>
          <p:nvPr/>
        </p:nvSpPr>
        <p:spPr bwMode="auto">
          <a:xfrm>
            <a:off x="1200151" y="2315572"/>
            <a:ext cx="739351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pt-PT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Bons índices para medir a contaminação por este tipo de compostos orgânicos têm por base a quantidade  de </a:t>
            </a:r>
            <a:r>
              <a:rPr lang="pt-PT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oxigénio dissolvido, OD,</a:t>
            </a:r>
            <a:r>
              <a:rPr lang="pt-PT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PT" altLang="zh-CN" sz="2000" b="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sendo esta normalmente quantificada em termos de - </a:t>
            </a:r>
            <a:r>
              <a:rPr lang="pt-PT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CBO </a:t>
            </a:r>
            <a:r>
              <a:rPr lang="pt-PT" altLang="zh-CN" sz="2000" b="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(</a:t>
            </a:r>
            <a:r>
              <a:rPr lang="pt-PT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mede a quantidade de matéria biodegradável através da quantidade de oxigénio consumida devido à </a:t>
            </a:r>
            <a:r>
              <a:rPr lang="pt-PT" sz="2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acção</a:t>
            </a:r>
            <a:r>
              <a:rPr lang="pt-PT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microrganismos)</a:t>
            </a:r>
            <a:r>
              <a:rPr lang="pt-PT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PT" altLang="zh-CN" sz="2000" b="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 e  de - </a:t>
            </a:r>
            <a:r>
              <a:rPr lang="pt-PT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CQO </a:t>
            </a:r>
            <a:r>
              <a:rPr lang="pt-PT" altLang="zh-CN" sz="2000" b="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(</a:t>
            </a:r>
            <a:r>
              <a:rPr lang="pt-PT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mede a</a:t>
            </a:r>
            <a:r>
              <a:rPr lang="pt-PT" altLang="zh-CN" sz="2000" b="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 </a:t>
            </a:r>
            <a:r>
              <a:rPr lang="pt-PT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carga química presente, através da quantidade de oxigénio consumida devido à </a:t>
            </a:r>
            <a:r>
              <a:rPr lang="pt-PT" sz="2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acção</a:t>
            </a:r>
            <a:r>
              <a:rPr lang="pt-PT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substâncias redutoras de origem química)</a:t>
            </a:r>
            <a:r>
              <a:rPr lang="pt-PT" altLang="zh-CN" sz="2000" b="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. </a:t>
            </a:r>
            <a:endParaRPr lang="pt-PT" sz="2000" b="0" dirty="0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934915" name="Text Box 3"/>
          <p:cNvSpPr txBox="1">
            <a:spLocks noChangeArrowheads="1"/>
          </p:cNvSpPr>
          <p:nvPr/>
        </p:nvSpPr>
        <p:spPr bwMode="auto">
          <a:xfrm>
            <a:off x="2763908" y="747511"/>
            <a:ext cx="68354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PT" altLang="zh-CN" sz="2800" b="0" dirty="0">
                <a:ea typeface="SimSun" pitchFamily="2" charset="-122"/>
              </a:rPr>
              <a:t>Substâncias Orgânicas Biodegradáveis (SOB)</a:t>
            </a:r>
            <a:endParaRPr lang="en-GB" sz="2800" b="0" dirty="0">
              <a:ea typeface="SimSun" pitchFamily="2" charset="-122"/>
            </a:endParaRPr>
          </a:p>
        </p:txBody>
      </p:sp>
      <p:pic>
        <p:nvPicPr>
          <p:cNvPr id="8200" name="Picture 9" descr="Jubilee-Mobile-Bay-Alabama-crabs-flound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9200" y="1628775"/>
            <a:ext cx="2512484" cy="243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4922" name="Text Box 10"/>
          <p:cNvSpPr txBox="1">
            <a:spLocks noChangeArrowheads="1"/>
          </p:cNvSpPr>
          <p:nvPr/>
        </p:nvSpPr>
        <p:spPr bwMode="auto">
          <a:xfrm>
            <a:off x="8824383" y="4138039"/>
            <a:ext cx="297603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PT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ANOXIA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8762513" y="4885981"/>
            <a:ext cx="2994057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PT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CBO e CQO são</a:t>
            </a:r>
          </a:p>
          <a:p>
            <a:pPr>
              <a:defRPr/>
            </a:pPr>
            <a:r>
              <a:rPr lang="pt-PT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 indicadores de poluição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914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894645"/>
              </p:ext>
            </p:extLst>
          </p:nvPr>
        </p:nvGraphicFramePr>
        <p:xfrm>
          <a:off x="723723" y="926369"/>
          <a:ext cx="10815747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1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7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8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Poluente 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Origem 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Efeito 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Indicador de poluição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Metais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Alguns estão normalmente presentes nos solos (Al, Cd).Outros provêm de lodo de esgoto e alguns resíduos industriais. Usado em pesticidas (Hg), em tintas (Cd),na gasolina (Pb)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T</a:t>
                      </a:r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óxicos para o homem. Acumulam-se nos ossos (Pb). Atacam o sistema nervoso (Hg). Interferem no processo de fotossíntese (</a:t>
                      </a:r>
                      <a:r>
                        <a:rPr lang="pt-PT" sz="18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Zn</a:t>
                      </a:r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). Participam do processo de </a:t>
                      </a:r>
                      <a:r>
                        <a:rPr lang="pt-PT" sz="18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biomagnificação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Concentração de metais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Sais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Evaporação da água de irrigação. Extrusão de água do mar.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Depósitos salinos são tóxicos para muitas plantas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Condutividade</a:t>
                      </a:r>
                      <a:r>
                        <a:rPr lang="pt-PT" baseline="0" dirty="0"/>
                        <a:t> (CE)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Gases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Locais de deposição de lixo (aterros, lixeiras)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 metano é altamente explosivo e o dióxido de carbono é asfixiante; no solo podem restringir o crescimento de plantas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Medidor concentração de gases em aterro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4E6DD823-5C85-4962-8E76-B604F4149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0502" y="616388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C142BCD4-EDCA-45E7-A1D8-DCDA1D664B2F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7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815352" y="620713"/>
            <a:ext cx="891540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pt-PT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Indicadores</a:t>
            </a:r>
          </a:p>
        </p:txBody>
      </p:sp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2351618" y="2924175"/>
            <a:ext cx="806450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u="sng" dirty="0"/>
              <a:t>DEFINIÇÃO</a:t>
            </a:r>
          </a:p>
          <a:p>
            <a:pPr>
              <a:spcBef>
                <a:spcPct val="50000"/>
              </a:spcBef>
            </a:pPr>
            <a:r>
              <a:rPr lang="pt-PT" sz="2400" b="0" i="1" dirty="0" err="1"/>
              <a:t>Muckel</a:t>
            </a:r>
            <a:r>
              <a:rPr lang="pt-PT" sz="2400" b="0" i="1" dirty="0"/>
              <a:t> e </a:t>
            </a:r>
            <a:r>
              <a:rPr lang="pt-PT" sz="2400" b="0" i="1" dirty="0" err="1"/>
              <a:t>Mausbach</a:t>
            </a:r>
            <a:r>
              <a:rPr lang="pt-PT" sz="2400" b="0" i="1" dirty="0"/>
              <a:t> (1996)</a:t>
            </a:r>
          </a:p>
          <a:p>
            <a:pPr>
              <a:spcBef>
                <a:spcPct val="50000"/>
              </a:spcBef>
            </a:pPr>
            <a:r>
              <a:rPr lang="pt-PT" sz="2400" b="0" dirty="0"/>
              <a:t>“</a:t>
            </a:r>
            <a:r>
              <a:rPr lang="pt-PT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Propriedades, processos e características físicas, químicas e biológicas que podem ser medidas para monitorizar mudanças que ocorrem no solo”.</a:t>
            </a:r>
          </a:p>
        </p:txBody>
      </p:sp>
      <p:sp>
        <p:nvSpPr>
          <p:cNvPr id="98316" name="Text Box 12"/>
          <p:cNvSpPr txBox="1">
            <a:spLocks noChangeArrowheads="1"/>
          </p:cNvSpPr>
          <p:nvPr/>
        </p:nvSpPr>
        <p:spPr bwMode="auto">
          <a:xfrm>
            <a:off x="1871134" y="2060576"/>
            <a:ext cx="72009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 sz="2400" u="sng" dirty="0"/>
              <a:t>INDICADORES DA QUALIDADE DO SOLO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356816BA-B22B-4FF3-874B-7F5515C19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E429273F-F3DF-4094-A327-75462E91E796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8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734671" y="620713"/>
            <a:ext cx="980290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pt-PT" sz="3200" b="1" dirty="0">
                <a:solidFill>
                  <a:schemeClr val="tx2"/>
                </a:solidFill>
              </a:rPr>
              <a:t>Indicadores da Qualidade do Solo</a:t>
            </a:r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2832100" y="1989138"/>
            <a:ext cx="6096000" cy="32316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28650" algn="ctr">
              <a:spcBef>
                <a:spcPct val="50000"/>
              </a:spcBef>
            </a:pPr>
            <a:r>
              <a:rPr lang="pt-PT" sz="2400" dirty="0"/>
              <a:t>TIPOS DE INDICADORES:</a:t>
            </a:r>
          </a:p>
          <a:p>
            <a:pPr marL="628650">
              <a:spcBef>
                <a:spcPct val="50000"/>
              </a:spcBef>
            </a:pPr>
            <a:endParaRPr lang="pt-PT" sz="2400" u="sng" dirty="0"/>
          </a:p>
          <a:p>
            <a:pPr marL="628650">
              <a:spcBef>
                <a:spcPct val="50000"/>
              </a:spcBef>
              <a:buClr>
                <a:schemeClr val="accent1">
                  <a:lumMod val="75000"/>
                </a:schemeClr>
              </a:buClr>
              <a:buSzPct val="112000"/>
              <a:buFont typeface="Arial" pitchFamily="34" charset="0"/>
              <a:buChar char="•"/>
            </a:pPr>
            <a:r>
              <a:rPr lang="pt-PT" sz="2400" dirty="0"/>
              <a:t> VISUAIS</a:t>
            </a:r>
          </a:p>
          <a:p>
            <a:pPr marL="628650">
              <a:spcBef>
                <a:spcPct val="50000"/>
              </a:spcBef>
              <a:buClr>
                <a:schemeClr val="accent1">
                  <a:lumMod val="75000"/>
                </a:schemeClr>
              </a:buClr>
              <a:buSzPct val="112000"/>
              <a:buFont typeface="Arial" pitchFamily="34" charset="0"/>
              <a:buChar char="•"/>
            </a:pPr>
            <a:r>
              <a:rPr lang="pt-PT" sz="2400" dirty="0"/>
              <a:t> FÍSICOS</a:t>
            </a:r>
          </a:p>
          <a:p>
            <a:pPr marL="628650">
              <a:spcBef>
                <a:spcPct val="50000"/>
              </a:spcBef>
              <a:buClr>
                <a:schemeClr val="accent1">
                  <a:lumMod val="75000"/>
                </a:schemeClr>
              </a:buClr>
              <a:buSzPct val="112000"/>
              <a:buFont typeface="Arial" pitchFamily="34" charset="0"/>
              <a:buChar char="•"/>
            </a:pPr>
            <a:r>
              <a:rPr lang="pt-PT" sz="2400" dirty="0"/>
              <a:t> QUÍMICOS</a:t>
            </a:r>
          </a:p>
          <a:p>
            <a:pPr marL="628650">
              <a:spcBef>
                <a:spcPct val="50000"/>
              </a:spcBef>
              <a:buClr>
                <a:schemeClr val="accent1">
                  <a:lumMod val="75000"/>
                </a:schemeClr>
              </a:buClr>
              <a:buSzPct val="112000"/>
              <a:buFont typeface="Arial" pitchFamily="34" charset="0"/>
              <a:buChar char="•"/>
            </a:pPr>
            <a:r>
              <a:rPr lang="pt-PT" sz="2400" dirty="0"/>
              <a:t> BIOLÓGICOS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828BD92D-FEEB-4A12-86CC-0FB3B5FF7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Data 3"/>
          <p:cNvSpPr txBox="1">
            <a:spLocks noGrp="1"/>
          </p:cNvSpPr>
          <p:nvPr/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4421289-F9A6-4D95-A0FD-32E5EDE42706}" type="datetime1">
              <a:rPr lang="pt-PT" sz="1000" b="0">
                <a:solidFill>
                  <a:schemeClr val="tx1"/>
                </a:solidFill>
                <a:cs typeface="+mn-cs"/>
              </a:rPr>
              <a:pPr eaLnBrk="1" hangingPunct="1">
                <a:defRPr/>
              </a:pPr>
              <a:t>01/03/2021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20483" name="Marcador de Posição do Número do Diapositivo 5"/>
          <p:cNvSpPr txBox="1">
            <a:spLocks noGrp="1"/>
          </p:cNvSpPr>
          <p:nvPr/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0FC47606-36BF-4200-9B26-B9E0417A6ADA}" type="slidenum">
              <a:rPr lang="pt-PT" sz="1000" b="0">
                <a:solidFill>
                  <a:schemeClr val="tx1"/>
                </a:solidFill>
                <a:cs typeface="+mn-cs"/>
              </a:rPr>
              <a:pPr algn="r" eaLnBrk="1" hangingPunct="1">
                <a:defRPr/>
              </a:pPr>
              <a:t>9</a:t>
            </a:fld>
            <a:endParaRPr lang="pt-PT" sz="10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528353" y="1004932"/>
            <a:ext cx="1045917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buFont typeface="Wingdings" pitchFamily="2" charset="2"/>
              <a:buChar char="Ä"/>
            </a:pPr>
            <a:r>
              <a:rPr lang="pt-PT" sz="3200" b="1" dirty="0">
                <a:solidFill>
                  <a:schemeClr val="accent1"/>
                </a:solidFill>
              </a:rPr>
              <a:t>Indicadores Visuais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476518" y="1954622"/>
            <a:ext cx="11388185" cy="353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28650">
              <a:spcBef>
                <a:spcPct val="50000"/>
              </a:spcBef>
            </a:pPr>
            <a:r>
              <a:rPr lang="pt-PT" sz="2800" b="0" dirty="0"/>
              <a:t>A necessidade de um diagnóstico rápido e fiável da qualidade do solo conduziu ao desenvolvimento de estudos baseados na </a:t>
            </a:r>
            <a:r>
              <a:rPr lang="pt-PT" sz="2800" b="0" u="sng" dirty="0"/>
              <a:t>avaliação visual</a:t>
            </a:r>
            <a:r>
              <a:rPr lang="pt-PT" sz="2800" b="0" dirty="0"/>
              <a:t> de atributos que indiquem sua qualidade. </a:t>
            </a:r>
          </a:p>
          <a:p>
            <a:pPr marL="628650">
              <a:spcBef>
                <a:spcPct val="50000"/>
              </a:spcBef>
            </a:pPr>
            <a:endParaRPr lang="pt-PT" sz="2800" b="0" dirty="0"/>
          </a:p>
          <a:p>
            <a:pPr marL="628650">
              <a:spcBef>
                <a:spcPct val="50000"/>
              </a:spcBef>
            </a:pPr>
            <a:r>
              <a:rPr lang="pt-PT" sz="2800" u="sng" dirty="0"/>
              <a:t>A avaliação visual do solo (AVS)</a:t>
            </a:r>
            <a:r>
              <a:rPr lang="pt-PT" sz="2800" b="0" dirty="0"/>
              <a:t> baseia-se em </a:t>
            </a:r>
            <a:r>
              <a:rPr lang="pt-PT" sz="2800" b="0" u="sng" dirty="0"/>
              <a:t>atributos morfológicos visíveis</a:t>
            </a:r>
            <a:r>
              <a:rPr lang="pt-PT" sz="2800" b="0" dirty="0"/>
              <a:t> ou passíveis de serem distinguidos </a:t>
            </a:r>
            <a:r>
              <a:rPr lang="pt-PT" sz="2800" b="0" u="sng" dirty="0"/>
              <a:t>sem a necessidade de análises laboratoriais</a:t>
            </a:r>
            <a:r>
              <a:rPr lang="pt-PT" sz="2800" b="0" dirty="0"/>
              <a:t> (</a:t>
            </a:r>
            <a:r>
              <a:rPr lang="pt-PT" sz="2800" b="0" dirty="0" err="1"/>
              <a:t>Houskova</a:t>
            </a:r>
            <a:r>
              <a:rPr lang="pt-PT" sz="2800" b="0" dirty="0"/>
              <a:t>, 2005).</a:t>
            </a:r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5B32AEA8-C0AC-4506-A4A3-36A6B5ABD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e">
  <a:themeElements>
    <a:clrScheme name="Vermelh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 Clá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2867</TotalTime>
  <Words>3602</Words>
  <Application>Microsoft Office PowerPoint</Application>
  <PresentationFormat>Ecrã Panorâmico</PresentationFormat>
  <Paragraphs>474</Paragraphs>
  <Slides>55</Slides>
  <Notes>24</Notes>
  <HiddenSlides>0</HiddenSlides>
  <MMClips>40</MMClips>
  <ScaleCrop>false</ScaleCrop>
  <HeadingPairs>
    <vt:vector size="8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55</vt:i4>
      </vt:variant>
    </vt:vector>
  </HeadingPairs>
  <TitlesOfParts>
    <vt:vector size="63" baseType="lpstr">
      <vt:lpstr>Arial</vt:lpstr>
      <vt:lpstr>Arial Unicode MS</vt:lpstr>
      <vt:lpstr>Calibri</vt:lpstr>
      <vt:lpstr>Symbol</vt:lpstr>
      <vt:lpstr>Times New Roman</vt:lpstr>
      <vt:lpstr>Wingdings</vt:lpstr>
      <vt:lpstr>Claridade</vt:lpstr>
      <vt:lpstr>Photo Editor Photo</vt:lpstr>
      <vt:lpstr>Poluição ambiental 2020-2021</vt:lpstr>
      <vt:lpstr>O SOLO</vt:lpstr>
      <vt:lpstr>Processo de formação do solo</vt:lpstr>
      <vt:lpstr>Como substrato da vida, o solo vem ao longo da história da civilização sofrendo as consequências das atividades humanas, que alteram as suas características causando danos à saúde do Homem e ao seu património, gerando o fenómeno da poluição do solo.</vt:lpstr>
      <vt:lpstr>Principais poluentes dos solos.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Caracterização da microfauna</vt:lpstr>
      <vt:lpstr>Apresentação do PowerPoint</vt:lpstr>
      <vt:lpstr>Caracterização da mesofauna  </vt:lpstr>
      <vt:lpstr>Caracterização da macrofauna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contaminantes/poluentes de origem agrícola </vt:lpstr>
      <vt:lpstr>Efeitos do excesso de Azoto (N)</vt:lpstr>
      <vt:lpstr>Apresentação do PowerPoint</vt:lpstr>
      <vt:lpstr>Principais fontes de contaminação de azoto na exploração agrícola </vt:lpstr>
      <vt:lpstr>Dados de 2008 neste ano estimou-se uma pegada média de 29 kg N/pessoa.ano</vt:lpstr>
      <vt:lpstr>Mais de 80% do azoto fornecido/absorvido pelas culturas é perdido para o ambiente</vt:lpstr>
      <vt:lpstr>Fontes de produção antropogénicas</vt:lpstr>
      <vt:lpstr>Apresentação do PowerPoint</vt:lpstr>
      <vt:lpstr>Fontes de produção antropogénicas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Os nitratos nas águas superficiais</vt:lpstr>
      <vt:lpstr>Os nitratos nas águas subterrâneas</vt:lpstr>
      <vt:lpstr>Danos para a saúde pública</vt:lpstr>
      <vt:lpstr>Formas de contacto</vt:lpstr>
      <vt:lpstr>Apresentação do PowerPoint</vt:lpstr>
      <vt:lpstr>Prevenção e mitigação – fertilização mineral</vt:lpstr>
      <vt:lpstr>Prevenção e mitigação – fertilização orgânica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Poluição ambiental 2013-2014</dc:title>
  <dc:creator>Claudia</dc:creator>
  <cp:lastModifiedBy>Claudia Cordovil</cp:lastModifiedBy>
  <cp:revision>106</cp:revision>
  <dcterms:created xsi:type="dcterms:W3CDTF">2014-01-17T09:48:30Z</dcterms:created>
  <dcterms:modified xsi:type="dcterms:W3CDTF">2021-03-01T11:09:47Z</dcterms:modified>
</cp:coreProperties>
</file>